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8" r:id="rId3"/>
    <p:sldId id="258" r:id="rId4"/>
    <p:sldId id="263" r:id="rId5"/>
    <p:sldId id="272" r:id="rId6"/>
    <p:sldId id="273" r:id="rId7"/>
    <p:sldId id="274" r:id="rId8"/>
    <p:sldId id="276" r:id="rId9"/>
    <p:sldId id="275" r:id="rId10"/>
    <p:sldId id="269" r:id="rId11"/>
    <p:sldId id="278" r:id="rId12"/>
    <p:sldId id="277" r:id="rId13"/>
    <p:sldId id="279" r:id="rId14"/>
    <p:sldId id="281" r:id="rId15"/>
    <p:sldId id="280" r:id="rId16"/>
    <p:sldId id="282" r:id="rId17"/>
    <p:sldId id="283" r:id="rId18"/>
    <p:sldId id="284" r:id="rId19"/>
    <p:sldId id="285" r:id="rId20"/>
    <p:sldId id="286" r:id="rId21"/>
    <p:sldId id="287" r:id="rId22"/>
    <p:sldId id="288" r:id="rId23"/>
    <p:sldId id="289" r:id="rId24"/>
    <p:sldId id="290" r:id="rId25"/>
    <p:sldId id="291" r:id="rId26"/>
    <p:sldId id="294" r:id="rId27"/>
    <p:sldId id="292" r:id="rId28"/>
    <p:sldId id="293" r:id="rId29"/>
    <p:sldId id="295" r:id="rId30"/>
    <p:sldId id="296" r:id="rId31"/>
    <p:sldId id="297" r:id="rId32"/>
    <p:sldId id="298" r:id="rId33"/>
    <p:sldId id="299" r:id="rId34"/>
    <p:sldId id="300" r:id="rId35"/>
    <p:sldId id="303" r:id="rId36"/>
    <p:sldId id="301" r:id="rId37"/>
    <p:sldId id="302"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261" r:id="rId52"/>
    <p:sldId id="317" r:id="rId53"/>
    <p:sldId id="319" r:id="rId54"/>
    <p:sldId id="320" r:id="rId55"/>
    <p:sldId id="321" r:id="rId56"/>
  </p:sldIdLst>
  <p:sldSz cx="9144000" cy="6858000" type="screen4x3"/>
  <p:notesSz cx="6797675" cy="98742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944" y="-3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4C71EC6-210F-42DE-9C53-41977AD35B3D}" type="datetimeFigureOut">
              <a:rPr lang="ru-RU" smtClean="0"/>
              <a:t>18.07.2018</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18.07.2018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18.07.2018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t>18.07.2018</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4C71EC6-210F-42DE-9C53-41977AD35B3D}" type="datetimeFigureOut">
              <a:rPr lang="ru-RU" smtClean="0"/>
              <a:t>18.07.2018</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B19B0651-EE4F-4900-A07F-96A6BFA9D0F0}" type="slidenum">
              <a:rPr lang="ru-RU" smtClean="0"/>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4C71EC6-210F-42DE-9C53-41977AD35B3D}" type="datetimeFigureOut">
              <a:rPr lang="ru-RU" smtClean="0"/>
              <a:t>18.07.2018</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4C71EC6-210F-42DE-9C53-41977AD35B3D}" type="datetimeFigureOut">
              <a:rPr lang="ru-RU" smtClean="0"/>
              <a:t>18.07.2018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B19B0651-EE4F-4900-A07F-96A6BFA9D0F0}" type="slidenum">
              <a:rPr lang="ru-RU" smtClean="0"/>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4C71EC6-210F-42DE-9C53-41977AD35B3D}" type="datetimeFigureOut">
              <a:rPr lang="ru-RU" smtClean="0"/>
              <a:t>18.07.2018</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t>18.07.2018</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t>18.07.2018</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4C71EC6-210F-42DE-9C53-41977AD35B3D}" type="datetimeFigureOut">
              <a:rPr lang="ru-RU" smtClean="0"/>
              <a:t>18.07.2018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4C71EC6-210F-42DE-9C53-41977AD35B3D}" type="datetimeFigureOut">
              <a:rPr lang="ru-RU" smtClean="0"/>
              <a:t>18.07.2018</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9B0651-EE4F-4900-A07F-96A6BFA9D0F0}"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masterclassy.ru/dekupazh/dekupazh-master-klass/9830-podarok-dlya-mamy-razdelochnye-doski-v-tehnike-dekupazh-master-klass-s-poshagovymi-foto.html" TargetMode="Externa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3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3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4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4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 Id="rId4" Type="http://schemas.openxmlformats.org/officeDocument/2006/relationships/image" Target="../media/image93.jpeg"/></Relationships>
</file>

<file path=ppt/slides/_rels/slide4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Работа\Сайт (новая версия)\Готовые силуэты\Главная2.png"/>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7000"/>
                    </a14:imgEffect>
                    <a14:imgEffect>
                      <a14:brightnessContrast bright="-40000" contrast="20000"/>
                    </a14:imgEffect>
                  </a14:imgLayer>
                </a14:imgProps>
              </a:ext>
              <a:ext uri="{28A0092B-C50C-407E-A947-70E740481C1C}">
                <a14:useLocalDpi xmlns:a14="http://schemas.microsoft.com/office/drawing/2010/main" val="0"/>
              </a:ext>
            </a:extLst>
          </a:blip>
          <a:srcRect b="16823"/>
          <a:stretch/>
        </p:blipFill>
        <p:spPr bwMode="auto">
          <a:xfrm>
            <a:off x="-15769" y="2017701"/>
            <a:ext cx="9148946" cy="486916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94208" y="1283929"/>
            <a:ext cx="8928992" cy="3168352"/>
          </a:xfrm>
          <a:effectLst>
            <a:glow>
              <a:schemeClr val="accent1">
                <a:alpha val="40000"/>
              </a:schemeClr>
            </a:glow>
          </a:effectLst>
        </p:spPr>
        <p:txBody>
          <a:bodyPr>
            <a:normAutofit fontScale="90000"/>
          </a:bodyPr>
          <a:lstStyle/>
          <a:p>
            <a:pPr algn="ctr"/>
            <a:r>
              <a:rPr lang="ru-RU" sz="4400" dirty="0" smtClean="0"/>
              <a:t>Каталог лучших социальных практик</a:t>
            </a:r>
            <a:br>
              <a:rPr lang="ru-RU" sz="4400" dirty="0" smtClean="0"/>
            </a:br>
            <a:r>
              <a:rPr lang="ru-RU" sz="4400" dirty="0" smtClean="0"/>
              <a:t> министерства социального развития московской области</a:t>
            </a:r>
            <a:endParaRPr lang="ru-RU" sz="4400" dirty="0"/>
          </a:p>
        </p:txBody>
      </p:sp>
      <p:sp>
        <p:nvSpPr>
          <p:cNvPr id="3" name="Подзаголовок 2"/>
          <p:cNvSpPr>
            <a:spLocks noGrp="1"/>
          </p:cNvSpPr>
          <p:nvPr>
            <p:ph type="subTitle" idx="1"/>
          </p:nvPr>
        </p:nvSpPr>
        <p:spPr>
          <a:xfrm>
            <a:off x="3635896" y="6233130"/>
            <a:ext cx="1656184" cy="480854"/>
          </a:xfrm>
        </p:spPr>
        <p:txBody>
          <a:bodyPr>
            <a:normAutofit/>
          </a:bodyPr>
          <a:lstStyle/>
          <a:p>
            <a:pPr algn="ctr"/>
            <a:r>
              <a:rPr lang="ru-RU" sz="1400" b="1" dirty="0" smtClean="0">
                <a:solidFill>
                  <a:schemeClr val="tx1">
                    <a:lumMod val="85000"/>
                    <a:lumOff val="15000"/>
                  </a:schemeClr>
                </a:solidFill>
              </a:rPr>
              <a:t>2018 год</a:t>
            </a:r>
            <a:endParaRPr lang="ru-RU" sz="1400" b="1" dirty="0">
              <a:solidFill>
                <a:schemeClr val="tx1">
                  <a:lumMod val="85000"/>
                  <a:lumOff val="15000"/>
                </a:schemeClr>
              </a:solidFill>
            </a:endParaRPr>
          </a:p>
        </p:txBody>
      </p:sp>
      <p:pic>
        <p:nvPicPr>
          <p:cNvPr id="6" name="Picture 2" descr="C:\Users\0417\Desktop\Логотип.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 contrast="-52000"/>
                    </a14:imgEffect>
                  </a14:imgLayer>
                </a14:imgProps>
              </a:ext>
              <a:ext uri="{28A0092B-C50C-407E-A947-70E740481C1C}">
                <a14:useLocalDpi xmlns:a14="http://schemas.microsoft.com/office/drawing/2010/main" val="0"/>
              </a:ext>
            </a:extLst>
          </a:blip>
          <a:srcRect/>
          <a:stretch>
            <a:fillRect/>
          </a:stretch>
        </p:blipFill>
        <p:spPr bwMode="auto">
          <a:xfrm>
            <a:off x="-15769" y="-11600"/>
            <a:ext cx="861049" cy="848312"/>
          </a:xfrm>
          <a:prstGeom prst="rect">
            <a:avLst/>
          </a:prstGeom>
          <a:noFill/>
          <a:extLst>
            <a:ext uri="{909E8E84-426E-40DD-AFC4-6F175D3DCCD1}">
              <a14:hiddenFill xmlns:a14="http://schemas.microsoft.com/office/drawing/2010/main">
                <a:solidFill>
                  <a:srgbClr val="FFFFFF"/>
                </a:solidFill>
              </a14:hiddenFill>
            </a:ext>
          </a:extLst>
        </p:spPr>
      </p:pic>
      <p:sp>
        <p:nvSpPr>
          <p:cNvPr id="8" name="Заголовок 1"/>
          <p:cNvSpPr txBox="1">
            <a:spLocks/>
          </p:cNvSpPr>
          <p:nvPr/>
        </p:nvSpPr>
        <p:spPr>
          <a:xfrm>
            <a:off x="845280" y="140308"/>
            <a:ext cx="2016224" cy="272248"/>
          </a:xfrm>
          <a:prstGeom prst="rect">
            <a:avLst/>
          </a:prstGeom>
        </p:spPr>
        <p:txBody>
          <a:bodyPr vert="horz" anchor="t">
            <a:normAutofit fontScale="47500" lnSpcReduction="20000"/>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ru-RU" sz="1400" b="1" dirty="0" smtClean="0"/>
              <a:t>Министерство социального развития</a:t>
            </a:r>
          </a:p>
          <a:p>
            <a:r>
              <a:rPr lang="ru-RU" sz="1400" b="1" dirty="0" smtClean="0"/>
              <a:t>Московской области</a:t>
            </a:r>
            <a:endParaRPr lang="ru-RU" sz="1400" b="1" dirty="0"/>
          </a:p>
        </p:txBody>
      </p:sp>
    </p:spTree>
    <p:extLst>
      <p:ext uri="{BB962C8B-B14F-4D97-AF65-F5344CB8AC3E}">
        <p14:creationId xmlns:p14="http://schemas.microsoft.com/office/powerpoint/2010/main" val="24211294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rmAutofit/>
          </a:bodyPr>
          <a:lstStyle/>
          <a:p>
            <a:pPr algn="ctr"/>
            <a:r>
              <a:rPr lang="ru-RU" dirty="0"/>
              <a:t>«Игры народов мира»</a:t>
            </a:r>
          </a:p>
        </p:txBody>
      </p:sp>
      <p:sp>
        <p:nvSpPr>
          <p:cNvPr id="4" name="Прямоугольник 3"/>
          <p:cNvSpPr/>
          <p:nvPr/>
        </p:nvSpPr>
        <p:spPr>
          <a:xfrm>
            <a:off x="144104" y="1014821"/>
            <a:ext cx="8856984" cy="2554545"/>
          </a:xfrm>
          <a:prstGeom prst="rect">
            <a:avLst/>
          </a:prstGeom>
        </p:spPr>
        <p:txBody>
          <a:bodyPr wrap="square">
            <a:spAutoFit/>
          </a:bodyPr>
          <a:lstStyle/>
          <a:p>
            <a:pPr algn="just"/>
            <a:r>
              <a:rPr lang="ru-RU" sz="1600" b="1" dirty="0">
                <a:solidFill>
                  <a:schemeClr val="accent2">
                    <a:lumMod val="50000"/>
                  </a:schemeClr>
                </a:solidFill>
              </a:rPr>
              <a:t>Д</a:t>
            </a:r>
            <a:r>
              <a:rPr lang="ru-RU" sz="1600" b="1" dirty="0" smtClean="0">
                <a:solidFill>
                  <a:schemeClr val="accent2">
                    <a:lumMod val="50000"/>
                  </a:schemeClr>
                </a:solidFill>
              </a:rPr>
              <a:t>анный проект включает в себя </a:t>
            </a:r>
            <a:r>
              <a:rPr lang="ru-RU" sz="1600" b="1" dirty="0">
                <a:solidFill>
                  <a:schemeClr val="accent2">
                    <a:lumMod val="50000"/>
                  </a:schemeClr>
                </a:solidFill>
              </a:rPr>
              <a:t>настольные спортивные игры разных стран мира –</a:t>
            </a:r>
            <a:r>
              <a:rPr lang="ru-RU" sz="1600" b="1" dirty="0" err="1">
                <a:solidFill>
                  <a:schemeClr val="accent2">
                    <a:lumMod val="50000"/>
                  </a:schemeClr>
                </a:solidFill>
              </a:rPr>
              <a:t>Шаффлборд</a:t>
            </a:r>
            <a:r>
              <a:rPr lang="ru-RU" sz="1600" b="1" dirty="0">
                <a:solidFill>
                  <a:schemeClr val="accent2">
                    <a:lumMod val="50000"/>
                  </a:schemeClr>
                </a:solidFill>
              </a:rPr>
              <a:t> (</a:t>
            </a:r>
            <a:r>
              <a:rPr lang="ru-RU" sz="1600" b="1" dirty="0" err="1">
                <a:solidFill>
                  <a:schemeClr val="accent2">
                    <a:lumMod val="50000"/>
                  </a:schemeClr>
                </a:solidFill>
              </a:rPr>
              <a:t>Shufflboard</a:t>
            </a:r>
            <a:r>
              <a:rPr lang="ru-RU" sz="1600" b="1" dirty="0">
                <a:solidFill>
                  <a:schemeClr val="accent2">
                    <a:lumMod val="50000"/>
                  </a:schemeClr>
                </a:solidFill>
              </a:rPr>
              <a:t> - Англия), </a:t>
            </a:r>
            <a:r>
              <a:rPr lang="ru-RU" sz="1600" b="1" dirty="0" err="1">
                <a:solidFill>
                  <a:schemeClr val="accent2">
                    <a:lumMod val="50000"/>
                  </a:schemeClr>
                </a:solidFill>
              </a:rPr>
              <a:t>Кульбутто</a:t>
            </a:r>
            <a:r>
              <a:rPr lang="ru-RU" sz="1600" b="1" dirty="0">
                <a:solidFill>
                  <a:schemeClr val="accent2">
                    <a:lumMod val="50000"/>
                  </a:schemeClr>
                </a:solidFill>
              </a:rPr>
              <a:t> (</a:t>
            </a:r>
            <a:r>
              <a:rPr lang="ru-RU" sz="1600" b="1" dirty="0" err="1">
                <a:solidFill>
                  <a:schemeClr val="accent2">
                    <a:lumMod val="50000"/>
                  </a:schemeClr>
                </a:solidFill>
              </a:rPr>
              <a:t>Сulbutto</a:t>
            </a:r>
            <a:r>
              <a:rPr lang="ru-RU" sz="1600" b="1" dirty="0">
                <a:solidFill>
                  <a:schemeClr val="accent2">
                    <a:lumMod val="50000"/>
                  </a:schemeClr>
                </a:solidFill>
              </a:rPr>
              <a:t> - Франция),  </a:t>
            </a:r>
            <a:r>
              <a:rPr lang="ru-RU" sz="1600" b="1" dirty="0" err="1">
                <a:solidFill>
                  <a:schemeClr val="accent2">
                    <a:lumMod val="50000"/>
                  </a:schemeClr>
                </a:solidFill>
              </a:rPr>
              <a:t>Жульбак</a:t>
            </a:r>
            <a:r>
              <a:rPr lang="ru-RU" sz="1600" b="1" dirty="0">
                <a:solidFill>
                  <a:schemeClr val="accent2">
                    <a:lumMod val="50000"/>
                  </a:schemeClr>
                </a:solidFill>
              </a:rPr>
              <a:t> (</a:t>
            </a:r>
            <a:r>
              <a:rPr lang="ru-RU" sz="1600" b="1" dirty="0" err="1">
                <a:solidFill>
                  <a:schemeClr val="accent2">
                    <a:lumMod val="50000"/>
                  </a:schemeClr>
                </a:solidFill>
              </a:rPr>
              <a:t>Sjoelbak</a:t>
            </a:r>
            <a:r>
              <a:rPr lang="ru-RU" sz="1600" b="1" dirty="0">
                <a:solidFill>
                  <a:schemeClr val="accent2">
                    <a:lumMod val="50000"/>
                  </a:schemeClr>
                </a:solidFill>
              </a:rPr>
              <a:t> - Голландия), Лабиринт (Россия). Особая ценность предложенных игр для детей-инвалидов заключается в возможности одновременного воздействия на моторную и психическую сферу. Быстрая смена игровых ситуаций предъявляет повышенные требования к подвижности нервных процессов, быстроте реакции и нестандартности действий, стимулирует мыслить наиболее экономно, реагировать на действия партнеров, приспосабливаться к обстановке. С помощью профессионально </a:t>
            </a:r>
            <a:r>
              <a:rPr lang="ru-RU" sz="1600" b="1" dirty="0" smtClean="0">
                <a:solidFill>
                  <a:schemeClr val="accent2">
                    <a:lumMod val="50000"/>
                  </a:schemeClr>
                </a:solidFill>
              </a:rPr>
              <a:t>подобранным </a:t>
            </a:r>
            <a:r>
              <a:rPr lang="ru-RU" sz="1600" b="1" dirty="0">
                <a:solidFill>
                  <a:schemeClr val="accent2">
                    <a:lumMod val="50000"/>
                  </a:schemeClr>
                </a:solidFill>
              </a:rPr>
              <a:t>играм у детей развивается восприятие, мышление, внимание, воображение, память, моторика, речь, повышая умственную активность и познавательную деятельность в целом. Игры не имеют ограничения по возрасту и состоянию здоровья. </a:t>
            </a:r>
          </a:p>
        </p:txBody>
      </p:sp>
      <p:pic>
        <p:nvPicPr>
          <p:cNvPr id="7170" name="Picture 2" descr="C:\Users\SavinAK\Desktop\IMG_51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3743" y="3680203"/>
            <a:ext cx="4227345" cy="3103388"/>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44104" y="3569904"/>
            <a:ext cx="4572000" cy="3323987"/>
          </a:xfrm>
          <a:prstGeom prst="rect">
            <a:avLst/>
          </a:prstGeom>
        </p:spPr>
        <p:txBody>
          <a:bodyPr>
            <a:spAutoFit/>
          </a:bodyPr>
          <a:lstStyle/>
          <a:p>
            <a:r>
              <a:rPr lang="ru-RU" sz="1400" b="1" u="sng" dirty="0">
                <a:solidFill>
                  <a:schemeClr val="tx2">
                    <a:lumMod val="75000"/>
                  </a:schemeClr>
                </a:solidFill>
              </a:rPr>
              <a:t>Эмоциональная сфера:</a:t>
            </a:r>
          </a:p>
          <a:p>
            <a:pPr marL="171450" indent="-171450">
              <a:buFont typeface="Wingdings" pitchFamily="2" charset="2"/>
              <a:buChar char="ü"/>
            </a:pPr>
            <a:r>
              <a:rPr lang="ru-RU" sz="1400" b="1" dirty="0" smtClean="0">
                <a:solidFill>
                  <a:schemeClr val="tx2">
                    <a:lumMod val="75000"/>
                  </a:schemeClr>
                </a:solidFill>
              </a:rPr>
              <a:t>Уверенность </a:t>
            </a:r>
            <a:r>
              <a:rPr lang="ru-RU" sz="1400" b="1" dirty="0">
                <a:solidFill>
                  <a:schemeClr val="tx2">
                    <a:lumMod val="75000"/>
                  </a:schemeClr>
                </a:solidFill>
              </a:rPr>
              <a:t>в своих силах;</a:t>
            </a:r>
          </a:p>
          <a:p>
            <a:pPr marL="171450" indent="-171450">
              <a:buFont typeface="Wingdings" pitchFamily="2" charset="2"/>
              <a:buChar char="ü"/>
            </a:pPr>
            <a:r>
              <a:rPr lang="ru-RU" sz="1400" b="1" dirty="0" smtClean="0">
                <a:solidFill>
                  <a:schemeClr val="tx2">
                    <a:lumMod val="75000"/>
                  </a:schemeClr>
                </a:solidFill>
              </a:rPr>
              <a:t>Включение </a:t>
            </a:r>
            <a:r>
              <a:rPr lang="ru-RU" sz="1400" b="1" dirty="0">
                <a:solidFill>
                  <a:schemeClr val="tx2">
                    <a:lumMod val="75000"/>
                  </a:schemeClr>
                </a:solidFill>
              </a:rPr>
              <a:t>в ситуацию успеха;</a:t>
            </a:r>
          </a:p>
          <a:p>
            <a:pPr marL="171450" indent="-171450">
              <a:buFont typeface="Wingdings" pitchFamily="2" charset="2"/>
              <a:buChar char="ü"/>
            </a:pPr>
            <a:r>
              <a:rPr lang="ru-RU" sz="1400" b="1" dirty="0" smtClean="0">
                <a:solidFill>
                  <a:schemeClr val="tx2">
                    <a:lumMod val="75000"/>
                  </a:schemeClr>
                </a:solidFill>
              </a:rPr>
              <a:t>Стимулирование </a:t>
            </a:r>
            <a:r>
              <a:rPr lang="ru-RU" sz="1400" b="1" dirty="0">
                <a:solidFill>
                  <a:schemeClr val="tx2">
                    <a:lumMod val="75000"/>
                  </a:schemeClr>
                </a:solidFill>
              </a:rPr>
              <a:t>двигательной активности.</a:t>
            </a:r>
          </a:p>
          <a:p>
            <a:endParaRPr lang="ru-RU" sz="1400" b="1" dirty="0" smtClean="0">
              <a:solidFill>
                <a:schemeClr val="tx2">
                  <a:lumMod val="75000"/>
                </a:schemeClr>
              </a:solidFill>
            </a:endParaRPr>
          </a:p>
          <a:p>
            <a:pPr algn="just"/>
            <a:r>
              <a:rPr lang="ru-RU" sz="1400" b="1" dirty="0" smtClean="0">
                <a:solidFill>
                  <a:schemeClr val="tx2">
                    <a:lumMod val="75000"/>
                  </a:schemeClr>
                </a:solidFill>
              </a:rPr>
              <a:t>Настольные </a:t>
            </a:r>
            <a:r>
              <a:rPr lang="ru-RU" sz="1400" b="1" dirty="0">
                <a:solidFill>
                  <a:schemeClr val="tx2">
                    <a:lumMod val="75000"/>
                  </a:schemeClr>
                </a:solidFill>
              </a:rPr>
              <a:t>спортивные игры учат решать ситуативные задач (работы с информацией: ознакомление – понимание – применение – анализ – синтез – оценка) и принимать самостоятельные решений, во время таких игр активизируется развитие логического </a:t>
            </a:r>
            <a:r>
              <a:rPr lang="ru-RU" sz="1400" b="1" dirty="0" smtClean="0">
                <a:solidFill>
                  <a:schemeClr val="tx2">
                    <a:lumMod val="75000"/>
                  </a:schemeClr>
                </a:solidFill>
              </a:rPr>
              <a:t>мышления, а также улучшают </a:t>
            </a:r>
            <a:r>
              <a:rPr lang="ru-RU" sz="1400" b="1" dirty="0">
                <a:solidFill>
                  <a:schemeClr val="tx2">
                    <a:lumMod val="75000"/>
                  </a:schemeClr>
                </a:solidFill>
              </a:rPr>
              <a:t>подвижность в суставах, мелкую моторику, формируют вестибулярную реакцию и навыки </a:t>
            </a:r>
            <a:r>
              <a:rPr lang="ru-RU" sz="1400" b="1" dirty="0" smtClean="0">
                <a:solidFill>
                  <a:schemeClr val="tx2">
                    <a:lumMod val="75000"/>
                  </a:schemeClr>
                </a:solidFill>
              </a:rPr>
              <a:t>расслабления. Настольные </a:t>
            </a:r>
            <a:r>
              <a:rPr lang="ru-RU" sz="1400" b="1" dirty="0">
                <a:solidFill>
                  <a:schemeClr val="tx2">
                    <a:lumMod val="75000"/>
                  </a:schemeClr>
                </a:solidFill>
              </a:rPr>
              <a:t>игры способствуют </a:t>
            </a:r>
            <a:r>
              <a:rPr lang="ru-RU" sz="1400" b="1" dirty="0" smtClean="0">
                <a:solidFill>
                  <a:schemeClr val="tx2">
                    <a:lumMod val="75000"/>
                  </a:schemeClr>
                </a:solidFill>
              </a:rPr>
              <a:t>развитию глазодвигательной </a:t>
            </a:r>
            <a:r>
              <a:rPr lang="ru-RU" sz="1400" b="1" dirty="0">
                <a:solidFill>
                  <a:schemeClr val="tx2">
                    <a:lumMod val="75000"/>
                  </a:schemeClr>
                </a:solidFill>
              </a:rPr>
              <a:t>координацию и глазомера.</a:t>
            </a:r>
          </a:p>
          <a:p>
            <a:r>
              <a:rPr lang="ru-RU" sz="1400" b="1" dirty="0" smtClean="0">
                <a:solidFill>
                  <a:schemeClr val="tx2">
                    <a:lumMod val="75000"/>
                  </a:schemeClr>
                </a:solidFill>
              </a:rPr>
              <a:t> </a:t>
            </a:r>
            <a:endParaRPr lang="ru-RU" sz="1400" b="1" dirty="0">
              <a:solidFill>
                <a:schemeClr val="tx2">
                  <a:lumMod val="75000"/>
                </a:schemeClr>
              </a:solidFill>
            </a:endParaRPr>
          </a:p>
        </p:txBody>
      </p:sp>
    </p:spTree>
    <p:extLst>
      <p:ext uri="{BB962C8B-B14F-4D97-AF65-F5344CB8AC3E}">
        <p14:creationId xmlns:p14="http://schemas.microsoft.com/office/powerpoint/2010/main" val="1421898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SavinAK\Desktop\IMG_176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8876" y="1196752"/>
            <a:ext cx="3747642" cy="562146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51520" y="260648"/>
            <a:ext cx="8686800" cy="838200"/>
          </a:xfrm>
        </p:spPr>
        <p:txBody>
          <a:bodyPr>
            <a:normAutofit/>
          </a:bodyPr>
          <a:lstStyle/>
          <a:p>
            <a:pPr algn="ctr"/>
            <a:r>
              <a:rPr lang="ru-RU" b="1" dirty="0" smtClean="0"/>
              <a:t>«</a:t>
            </a:r>
            <a:r>
              <a:rPr lang="ru-RU" dirty="0" err="1">
                <a:effectLst/>
              </a:rPr>
              <a:t>Макатон</a:t>
            </a:r>
            <a:r>
              <a:rPr lang="ru-RU" b="1" dirty="0" smtClean="0"/>
              <a:t>»</a:t>
            </a:r>
            <a:endParaRPr lang="ru-RU" b="1" dirty="0"/>
          </a:p>
        </p:txBody>
      </p:sp>
      <p:pic>
        <p:nvPicPr>
          <p:cNvPr id="4" name="Picture 2" descr="C:\Users\0417\Desktop\Логотип.png"/>
          <p:cNvPicPr>
            <a:picLocks noGrp="1" noChangeAspect="1" noChangeArrowheads="1"/>
          </p:cNvPicPr>
          <p:nvPr>
            <p:ph idx="1"/>
          </p:nvPr>
        </p:nvPicPr>
        <p:blipFill rotWithShape="1">
          <a:blip r:embed="rId3" cstate="print">
            <a:extLst>
              <a:ext uri="{BEBA8EAE-BF5A-486C-A8C5-ECC9F3942E4B}">
                <a14:imgProps xmlns:a14="http://schemas.microsoft.com/office/drawing/2010/main">
                  <a14:imgLayer r:embed="rId4">
                    <a14:imgEffect>
                      <a14:brightnessContrast bright="-1000" contrast="-52000"/>
                    </a14:imgEffect>
                  </a14:imgLayer>
                </a14:imgProps>
              </a:ext>
              <a:ext uri="{28A0092B-C50C-407E-A947-70E740481C1C}">
                <a14:useLocalDpi xmlns:a14="http://schemas.microsoft.com/office/drawing/2010/main" val="0"/>
              </a:ext>
            </a:extLst>
          </a:blip>
          <a:srcRect t="3633" r="50050"/>
          <a:stretch/>
        </p:blipFill>
        <p:spPr bwMode="auto">
          <a:xfrm>
            <a:off x="7757121" y="0"/>
            <a:ext cx="1386879"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3513" y="1052736"/>
            <a:ext cx="5315363" cy="2062103"/>
          </a:xfrm>
          <a:prstGeom prst="rect">
            <a:avLst/>
          </a:prstGeom>
          <a:noFill/>
        </p:spPr>
        <p:txBody>
          <a:bodyPr wrap="square" rtlCol="0">
            <a:spAutoFit/>
          </a:bodyPr>
          <a:lstStyle/>
          <a:p>
            <a:pPr algn="just"/>
            <a:r>
              <a:rPr lang="ru-RU" sz="1600" b="1" u="sng" dirty="0" smtClean="0">
                <a:solidFill>
                  <a:schemeClr val="accent2">
                    <a:lumMod val="50000"/>
                  </a:schemeClr>
                </a:solidFill>
              </a:rPr>
              <a:t>Данный проект </a:t>
            </a:r>
            <a:r>
              <a:rPr lang="ru-RU" sz="1600" b="1" dirty="0" smtClean="0">
                <a:solidFill>
                  <a:schemeClr val="accent2">
                    <a:lumMod val="50000"/>
                  </a:schemeClr>
                </a:solidFill>
              </a:rPr>
              <a:t>- это </a:t>
            </a:r>
            <a:r>
              <a:rPr lang="ru-RU" sz="1600" b="1" dirty="0">
                <a:solidFill>
                  <a:schemeClr val="accent2">
                    <a:lumMod val="50000"/>
                  </a:schemeClr>
                </a:solidFill>
              </a:rPr>
              <a:t>уникальная языковая программа с использованием жестов, символов и звучащей речи, помогающая людям с коммуникативными трудностями общаться. Использование жестов делает коммуникацию возможной для людей, у которых отсутствует речь или речь которых неразборчива. Символы могут помочь общаться тем, кто не может жестикулировать или предпочитает графическое выражение речи.</a:t>
            </a:r>
          </a:p>
        </p:txBody>
      </p:sp>
      <p:sp>
        <p:nvSpPr>
          <p:cNvPr id="3" name="Прямоугольник 2"/>
          <p:cNvSpPr/>
          <p:nvPr/>
        </p:nvSpPr>
        <p:spPr>
          <a:xfrm>
            <a:off x="1" y="3189790"/>
            <a:ext cx="5348876" cy="3539430"/>
          </a:xfrm>
          <a:prstGeom prst="rect">
            <a:avLst/>
          </a:prstGeom>
        </p:spPr>
        <p:txBody>
          <a:bodyPr wrap="square">
            <a:spAutoFit/>
          </a:bodyPr>
          <a:lstStyle/>
          <a:p>
            <a:pPr algn="just"/>
            <a:r>
              <a:rPr lang="ru-RU" sz="1600" dirty="0">
                <a:solidFill>
                  <a:schemeClr val="accent2">
                    <a:lumMod val="50000"/>
                  </a:schemeClr>
                </a:solidFill>
              </a:rPr>
              <a:t>Потенциальные пользователи </a:t>
            </a:r>
            <a:r>
              <a:rPr lang="ru-RU" sz="1600" dirty="0" err="1">
                <a:solidFill>
                  <a:schemeClr val="accent2">
                    <a:lumMod val="50000"/>
                  </a:schemeClr>
                </a:solidFill>
              </a:rPr>
              <a:t>Макатона</a:t>
            </a:r>
            <a:r>
              <a:rPr lang="ru-RU" sz="1600" dirty="0">
                <a:solidFill>
                  <a:schemeClr val="accent2">
                    <a:lumMod val="50000"/>
                  </a:schemeClr>
                </a:solidFill>
              </a:rPr>
              <a:t> — дети и взрослые с широким спектром коммуникативных трудностей (с расстройствами аутистического спектра, ДЦП, генетическими синдромами, множественными нарушениями и т. д.), а также их окружение: родители, специалисты, родственники и друзья, представители социальных и образовательных учреждений.</a:t>
            </a:r>
          </a:p>
          <a:p>
            <a:pPr algn="just"/>
            <a:r>
              <a:rPr lang="ru-RU" sz="1600" dirty="0">
                <a:solidFill>
                  <a:schemeClr val="accent2">
                    <a:lumMod val="50000"/>
                  </a:schemeClr>
                </a:solidFill>
              </a:rPr>
              <a:t>Сегодня для многих людей в мире с тяжелыми коммуникативными и интеллектуальными нарушениями </a:t>
            </a:r>
            <a:r>
              <a:rPr lang="ru-RU" sz="1600" dirty="0" err="1">
                <a:solidFill>
                  <a:schemeClr val="accent2">
                    <a:lumMod val="50000"/>
                  </a:schemeClr>
                </a:solidFill>
              </a:rPr>
              <a:t>Макатон</a:t>
            </a:r>
            <a:r>
              <a:rPr lang="ru-RU" sz="1600" dirty="0">
                <a:solidFill>
                  <a:schemeClr val="accent2">
                    <a:lumMod val="50000"/>
                  </a:schemeClr>
                </a:solidFill>
              </a:rPr>
              <a:t> — это голос, позволяющий им общаться с окружающими, участвовать в жизни семьи и общества, использовать жесты и символы в таких сферах, как образование, профессиональная подготовка, независимое проживание, трудоустройство.</a:t>
            </a:r>
          </a:p>
        </p:txBody>
      </p:sp>
    </p:spTree>
    <p:extLst>
      <p:ext uri="{BB962C8B-B14F-4D97-AF65-F5344CB8AC3E}">
        <p14:creationId xmlns:p14="http://schemas.microsoft.com/office/powerpoint/2010/main" val="1295846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avinAK\Desktop\ad0b7869d2bfe319bb68ecc32f6519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1196752"/>
            <a:ext cx="2623924" cy="174819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51520" y="260648"/>
            <a:ext cx="8686800" cy="838200"/>
          </a:xfrm>
        </p:spPr>
        <p:txBody>
          <a:bodyPr>
            <a:normAutofit/>
          </a:bodyPr>
          <a:lstStyle/>
          <a:p>
            <a:pPr algn="ctr"/>
            <a:r>
              <a:rPr lang="ru-RU" b="1" dirty="0">
                <a:effectLst/>
              </a:rPr>
              <a:t>«Путевка в жизнь»</a:t>
            </a:r>
            <a:endParaRPr lang="ru-RU" b="1" dirty="0"/>
          </a:p>
        </p:txBody>
      </p:sp>
      <p:pic>
        <p:nvPicPr>
          <p:cNvPr id="4" name="Picture 2" descr="C:\Users\0417\Desktop\Логотип.png"/>
          <p:cNvPicPr>
            <a:picLocks noGrp="1" noChangeAspect="1" noChangeArrowheads="1"/>
          </p:cNvPicPr>
          <p:nvPr>
            <p:ph idx="1"/>
          </p:nvPr>
        </p:nvPicPr>
        <p:blipFill rotWithShape="1">
          <a:blip r:embed="rId3" cstate="print">
            <a:extLst>
              <a:ext uri="{BEBA8EAE-BF5A-486C-A8C5-ECC9F3942E4B}">
                <a14:imgProps xmlns:a14="http://schemas.microsoft.com/office/drawing/2010/main">
                  <a14:imgLayer r:embed="rId4">
                    <a14:imgEffect>
                      <a14:brightnessContrast bright="-1000" contrast="-52000"/>
                    </a14:imgEffect>
                  </a14:imgLayer>
                </a14:imgProps>
              </a:ext>
              <a:ext uri="{28A0092B-C50C-407E-A947-70E740481C1C}">
                <a14:useLocalDpi xmlns:a14="http://schemas.microsoft.com/office/drawing/2010/main" val="0"/>
              </a:ext>
            </a:extLst>
          </a:blip>
          <a:srcRect l="1" t="3633" r="59819"/>
          <a:stretch/>
        </p:blipFill>
        <p:spPr bwMode="auto">
          <a:xfrm>
            <a:off x="8028384" y="-29775"/>
            <a:ext cx="1115616"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540" y="1052736"/>
            <a:ext cx="5933612" cy="3416320"/>
          </a:xfrm>
          <a:prstGeom prst="rect">
            <a:avLst/>
          </a:prstGeom>
          <a:noFill/>
        </p:spPr>
        <p:txBody>
          <a:bodyPr wrap="square" rtlCol="0">
            <a:spAutoFit/>
          </a:bodyPr>
          <a:lstStyle/>
          <a:p>
            <a:pPr algn="just"/>
            <a:r>
              <a:rPr lang="ru-RU" sz="2000" b="1" u="sng" dirty="0">
                <a:solidFill>
                  <a:schemeClr val="accent2">
                    <a:lumMod val="50000"/>
                  </a:schemeClr>
                </a:solidFill>
              </a:rPr>
              <a:t>Цель проекта: </a:t>
            </a:r>
            <a:endParaRPr lang="ru-RU" sz="2000" b="1" u="sng" dirty="0" smtClean="0">
              <a:solidFill>
                <a:schemeClr val="accent2">
                  <a:lumMod val="50000"/>
                </a:schemeClr>
              </a:solidFill>
            </a:endParaRPr>
          </a:p>
          <a:p>
            <a:pPr algn="just"/>
            <a:r>
              <a:rPr lang="ru-RU" sz="1600" b="1" dirty="0" smtClean="0">
                <a:solidFill>
                  <a:schemeClr val="accent2">
                    <a:lumMod val="50000"/>
                  </a:schemeClr>
                </a:solidFill>
              </a:rPr>
              <a:t>Повышение </a:t>
            </a:r>
            <a:r>
              <a:rPr lang="ru-RU" sz="1600" b="1" dirty="0">
                <a:solidFill>
                  <a:schemeClr val="accent2">
                    <a:lumMod val="50000"/>
                  </a:schemeClr>
                </a:solidFill>
              </a:rPr>
              <a:t>уровня социальной адаптации получателей социальных услуг</a:t>
            </a:r>
            <a:r>
              <a:rPr lang="ru-RU" sz="1600" b="1" dirty="0" smtClean="0">
                <a:solidFill>
                  <a:schemeClr val="accent2">
                    <a:lumMod val="50000"/>
                  </a:schemeClr>
                </a:solidFill>
              </a:rPr>
              <a:t>.</a:t>
            </a:r>
          </a:p>
          <a:p>
            <a:pPr algn="just"/>
            <a:endParaRPr lang="ru-RU" sz="1600" b="1" dirty="0">
              <a:solidFill>
                <a:schemeClr val="accent2">
                  <a:lumMod val="50000"/>
                </a:schemeClr>
              </a:solidFill>
            </a:endParaRPr>
          </a:p>
          <a:p>
            <a:pPr algn="just"/>
            <a:r>
              <a:rPr lang="ru-RU" sz="2000" b="1" u="sng" dirty="0">
                <a:solidFill>
                  <a:schemeClr val="accent2">
                    <a:lumMod val="50000"/>
                  </a:schemeClr>
                </a:solidFill>
              </a:rPr>
              <a:t>Задачи проекта: </a:t>
            </a:r>
          </a:p>
          <a:p>
            <a:pPr marL="285750" indent="-285750" algn="just">
              <a:buFont typeface="Wingdings" pitchFamily="2" charset="2"/>
              <a:buChar char="Ø"/>
            </a:pPr>
            <a:r>
              <a:rPr lang="ru-RU" sz="1600" b="1" dirty="0" smtClean="0">
                <a:solidFill>
                  <a:schemeClr val="accent2">
                    <a:lumMod val="50000"/>
                  </a:schemeClr>
                </a:solidFill>
              </a:rPr>
              <a:t>Сформировать </a:t>
            </a:r>
            <a:r>
              <a:rPr lang="ru-RU" sz="1600" b="1" dirty="0">
                <a:solidFill>
                  <a:schemeClr val="accent2">
                    <a:lumMod val="50000"/>
                  </a:schemeClr>
                </a:solidFill>
              </a:rPr>
              <a:t>навыки бытовой, социально – коммуникативной, досуговой деятельности.</a:t>
            </a:r>
          </a:p>
          <a:p>
            <a:pPr marL="285750" indent="-285750" algn="just">
              <a:buFont typeface="Wingdings" pitchFamily="2" charset="2"/>
              <a:buChar char="Ø"/>
            </a:pPr>
            <a:r>
              <a:rPr lang="ru-RU" sz="1600" b="1" dirty="0" smtClean="0">
                <a:solidFill>
                  <a:schemeClr val="accent2">
                    <a:lumMod val="50000"/>
                  </a:schemeClr>
                </a:solidFill>
              </a:rPr>
              <a:t>Сформировать </a:t>
            </a:r>
            <a:r>
              <a:rPr lang="ru-RU" sz="1600" b="1" dirty="0">
                <a:solidFill>
                  <a:schemeClr val="accent2">
                    <a:lumMod val="50000"/>
                  </a:schemeClr>
                </a:solidFill>
              </a:rPr>
              <a:t>установки на ведение здорового образа жизни.</a:t>
            </a:r>
          </a:p>
          <a:p>
            <a:pPr marL="285750" indent="-285750" algn="just">
              <a:buFont typeface="Wingdings" pitchFamily="2" charset="2"/>
              <a:buChar char="Ø"/>
            </a:pPr>
            <a:r>
              <a:rPr lang="ru-RU" sz="1600" b="1" dirty="0" smtClean="0">
                <a:solidFill>
                  <a:schemeClr val="accent2">
                    <a:lumMod val="50000"/>
                  </a:schemeClr>
                </a:solidFill>
              </a:rPr>
              <a:t>Ознакомить </a:t>
            </a:r>
            <a:r>
              <a:rPr lang="ru-RU" sz="1600" b="1" dirty="0">
                <a:solidFill>
                  <a:schemeClr val="accent2">
                    <a:lumMod val="50000"/>
                  </a:schemeClr>
                </a:solidFill>
              </a:rPr>
              <a:t>с правами и обязанностями гражданина Российской Федерации.</a:t>
            </a:r>
          </a:p>
          <a:p>
            <a:pPr marL="285750" indent="-285750" algn="just">
              <a:buFont typeface="Wingdings" pitchFamily="2" charset="2"/>
              <a:buChar char="Ø"/>
            </a:pPr>
            <a:r>
              <a:rPr lang="ru-RU" sz="1600" b="1" dirty="0" smtClean="0">
                <a:solidFill>
                  <a:schemeClr val="accent2">
                    <a:lumMod val="50000"/>
                  </a:schemeClr>
                </a:solidFill>
              </a:rPr>
              <a:t>Сформировать </a:t>
            </a:r>
            <a:r>
              <a:rPr lang="ru-RU" sz="1600" b="1" dirty="0">
                <a:solidFill>
                  <a:schemeClr val="accent2">
                    <a:lumMod val="50000"/>
                  </a:schemeClr>
                </a:solidFill>
              </a:rPr>
              <a:t>навыки для самостоятельного ведения бюджета.</a:t>
            </a:r>
          </a:p>
        </p:txBody>
      </p:sp>
      <p:sp>
        <p:nvSpPr>
          <p:cNvPr id="3" name="Прямоугольник 2"/>
          <p:cNvSpPr/>
          <p:nvPr/>
        </p:nvSpPr>
        <p:spPr>
          <a:xfrm>
            <a:off x="0" y="4543360"/>
            <a:ext cx="5940152" cy="2062103"/>
          </a:xfrm>
          <a:prstGeom prst="rect">
            <a:avLst/>
          </a:prstGeom>
        </p:spPr>
        <p:txBody>
          <a:bodyPr wrap="square">
            <a:spAutoFit/>
          </a:bodyPr>
          <a:lstStyle/>
          <a:p>
            <a:pPr algn="just"/>
            <a:r>
              <a:rPr lang="ru-RU" sz="1600" b="1" dirty="0">
                <a:solidFill>
                  <a:schemeClr val="accent2">
                    <a:lumMod val="50000"/>
                  </a:schemeClr>
                </a:solidFill>
              </a:rPr>
              <a:t>Структура проекта состоит из двух блоков, содержание которых отражает основные направления работы по повышению уровня социальной адаптации и социализации получателей социальных услуг, и блока практических занятий непосредственно на базе тренировочной квартиры.</a:t>
            </a:r>
          </a:p>
          <a:p>
            <a:pPr algn="just"/>
            <a:r>
              <a:rPr lang="ru-RU" sz="1600" b="1" dirty="0">
                <a:solidFill>
                  <a:schemeClr val="accent2">
                    <a:lumMod val="50000"/>
                  </a:schemeClr>
                </a:solidFill>
              </a:rPr>
              <a:t>Блок «Я и социум» направлен на формирование коммуникативной культуры участников, способствует их успешной интеграции в социум.</a:t>
            </a:r>
          </a:p>
        </p:txBody>
      </p:sp>
      <p:pic>
        <p:nvPicPr>
          <p:cNvPr id="1027" name="Picture 3" descr="C:\Users\SavinAK\Desktop\IMG_422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2" y="3068960"/>
            <a:ext cx="2623924" cy="174928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SavinAK\Desktop\IMG_914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0192" y="4939130"/>
            <a:ext cx="2623924" cy="1773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846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6600" y="116632"/>
            <a:ext cx="8686800" cy="838200"/>
          </a:xfrm>
        </p:spPr>
        <p:txBody>
          <a:bodyPr>
            <a:normAutofit fontScale="90000"/>
          </a:bodyPr>
          <a:lstStyle/>
          <a:p>
            <a:pPr algn="ctr"/>
            <a:r>
              <a:rPr lang="ru-RU" b="1" dirty="0">
                <a:effectLst/>
              </a:rPr>
              <a:t>«</a:t>
            </a:r>
            <a:r>
              <a:rPr lang="ru-RU" dirty="0">
                <a:effectLst/>
              </a:rPr>
              <a:t>Вязаная игрушка </a:t>
            </a:r>
            <a:r>
              <a:rPr lang="ru-RU" dirty="0" err="1">
                <a:effectLst/>
              </a:rPr>
              <a:t>Амигуруми</a:t>
            </a:r>
            <a:r>
              <a:rPr lang="ru-RU" dirty="0">
                <a:effectLst/>
              </a:rPr>
              <a:t> – лучший подарок детям»</a:t>
            </a:r>
            <a:endParaRPr lang="ru-RU" dirty="0"/>
          </a:p>
        </p:txBody>
      </p:sp>
      <p:sp>
        <p:nvSpPr>
          <p:cNvPr id="3" name="Объект 2"/>
          <p:cNvSpPr>
            <a:spLocks noGrp="1"/>
          </p:cNvSpPr>
          <p:nvPr>
            <p:ph idx="1"/>
          </p:nvPr>
        </p:nvSpPr>
        <p:spPr>
          <a:xfrm>
            <a:off x="33198" y="980728"/>
            <a:ext cx="6058787" cy="4525963"/>
          </a:xfrm>
        </p:spPr>
        <p:txBody>
          <a:bodyPr>
            <a:normAutofit/>
          </a:bodyPr>
          <a:lstStyle/>
          <a:p>
            <a:pPr marL="0" indent="0">
              <a:buNone/>
            </a:pPr>
            <a:r>
              <a:rPr lang="ru-RU" sz="1400" b="1" dirty="0"/>
              <a:t>Многие исследователи указывают на позитивное влияние художественного творчества, на самочувствие и </a:t>
            </a:r>
            <a:r>
              <a:rPr lang="ru-RU" sz="1400" b="1" dirty="0" err="1"/>
              <a:t>самовосприятие</a:t>
            </a:r>
            <a:r>
              <a:rPr lang="ru-RU" sz="1400" b="1" dirty="0"/>
              <a:t> пожилого человека, повышение творческой активности, распространяющейся на все сферы жизни. </a:t>
            </a:r>
          </a:p>
          <a:p>
            <a:pPr marL="0" indent="0">
              <a:buNone/>
            </a:pPr>
            <a:r>
              <a:rPr lang="ru-RU" sz="1400" b="1" dirty="0"/>
              <a:t>Благодаря участию в социальном проекте «Вязаная игрушка – лучший подарок для ребенка» все желающие граждане пожилого возраста и инвалиды по заявлению смогут обучиться японской технике вязания крючком игрушек, направленной на:</a:t>
            </a:r>
          </a:p>
          <a:p>
            <a:pPr marL="0" indent="0">
              <a:buNone/>
            </a:pPr>
            <a:r>
              <a:rPr lang="ru-RU" sz="1400" b="1" dirty="0"/>
              <a:t>- улучшение психического состояния, решение психологических проблем; </a:t>
            </a:r>
          </a:p>
          <a:p>
            <a:pPr marL="0" indent="0">
              <a:buNone/>
            </a:pPr>
            <a:r>
              <a:rPr lang="ru-RU" sz="1400" b="1" dirty="0"/>
              <a:t>- появление внимательности и концентрации;</a:t>
            </a:r>
          </a:p>
          <a:p>
            <a:pPr marL="0" indent="0">
              <a:buNone/>
            </a:pPr>
            <a:r>
              <a:rPr lang="ru-RU" sz="1400" b="1" dirty="0"/>
              <a:t>- развитие мелкой моторики (даст возможность делать сложные бытовые дела, перед которыми раньше опускались руки);</a:t>
            </a:r>
          </a:p>
          <a:p>
            <a:pPr marL="0" indent="0">
              <a:buNone/>
            </a:pPr>
            <a:r>
              <a:rPr lang="ru-RU" sz="1400" b="1" dirty="0"/>
              <a:t>- развитие творческих способностей; </a:t>
            </a:r>
          </a:p>
          <a:p>
            <a:pPr marL="0" indent="0">
              <a:buNone/>
            </a:pPr>
            <a:r>
              <a:rPr lang="ru-RU" sz="1400" b="1" dirty="0"/>
              <a:t>- повышение уровня самооценки (чувство гордости и уверенности в силах дадут почувствовать свою значимость);</a:t>
            </a:r>
          </a:p>
          <a:p>
            <a:pPr marL="0" indent="0">
              <a:buNone/>
            </a:pPr>
            <a:r>
              <a:rPr lang="ru-RU" sz="1400" b="1" dirty="0"/>
              <a:t>- развитие терпения и настойчивости;</a:t>
            </a:r>
          </a:p>
          <a:p>
            <a:pPr marL="0" indent="0">
              <a:buNone/>
            </a:pPr>
            <a:r>
              <a:rPr lang="ru-RU" sz="1400" b="1" dirty="0"/>
              <a:t>- улучшение памяти, мозг будет работать в разы быстрее;</a:t>
            </a:r>
          </a:p>
          <a:p>
            <a:pPr marL="0" indent="0">
              <a:buNone/>
            </a:pPr>
            <a:r>
              <a:rPr lang="ru-RU" sz="1400" b="1" dirty="0"/>
              <a:t>- а так же стать волонтером при дальнейшей их реализации.</a:t>
            </a:r>
          </a:p>
          <a:p>
            <a:endParaRPr lang="ru-RU" sz="1400" b="1" dirty="0"/>
          </a:p>
        </p:txBody>
      </p:sp>
      <p:sp>
        <p:nvSpPr>
          <p:cNvPr id="4" name="Прямоугольник 3"/>
          <p:cNvSpPr/>
          <p:nvPr/>
        </p:nvSpPr>
        <p:spPr>
          <a:xfrm>
            <a:off x="33198" y="5268028"/>
            <a:ext cx="6215225" cy="1600438"/>
          </a:xfrm>
          <a:prstGeom prst="rect">
            <a:avLst/>
          </a:prstGeom>
        </p:spPr>
        <p:txBody>
          <a:bodyPr wrap="square">
            <a:spAutoFit/>
          </a:bodyPr>
          <a:lstStyle/>
          <a:p>
            <a:pPr algn="just"/>
            <a:r>
              <a:rPr lang="ru-RU" sz="1400" b="1" dirty="0">
                <a:solidFill>
                  <a:schemeClr val="accent2">
                    <a:lumMod val="50000"/>
                  </a:schemeClr>
                </a:solidFill>
              </a:rPr>
              <a:t>За год существования проекта получатели социальных услуг </a:t>
            </a:r>
            <a:r>
              <a:rPr lang="ru-RU" sz="1400" b="1" dirty="0" smtClean="0">
                <a:solidFill>
                  <a:schemeClr val="accent2">
                    <a:lumMod val="50000"/>
                  </a:schemeClr>
                </a:solidFill>
              </a:rPr>
              <a:t>смогли </a:t>
            </a:r>
            <a:r>
              <a:rPr lang="ru-RU" sz="1400" b="1" dirty="0">
                <a:solidFill>
                  <a:schemeClr val="accent2">
                    <a:lumMod val="50000"/>
                  </a:schemeClr>
                </a:solidFill>
              </a:rPr>
              <a:t>не только научиться изготавливать замечательные изделия ручной работы, но и с радостью демонстрировали свои творения на различных общегородских и областных ярмарках, выставках, мастер-классах, творческих конкурсах, а также приняли активное участие в благотворительной акции, все заработанные  на выставке деньги были направлены в фонд помощи детям с онкологическими заболеваниями.</a:t>
            </a:r>
          </a:p>
        </p:txBody>
      </p:sp>
      <p:pic>
        <p:nvPicPr>
          <p:cNvPr id="2050" name="Picture 2" descr="C:\Users\SavinAK\Desktop\IMAG2279_thum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4490" y="1124744"/>
            <a:ext cx="2834392" cy="161245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avinAK\Desktop\Рисунок4_thum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4490" y="2889845"/>
            <a:ext cx="2853481" cy="190232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SavinAK\Desktop\Рисунок1_thum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8424" y="4904582"/>
            <a:ext cx="2766523" cy="2074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8907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avinAK\Desktop\IMG-3162c4dd8e05a1af10cda181a6c7c789-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2134" y="2492896"/>
            <a:ext cx="5148064" cy="386104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16632"/>
            <a:ext cx="8686800" cy="838200"/>
          </a:xfrm>
        </p:spPr>
        <p:txBody>
          <a:bodyPr/>
          <a:lstStyle/>
          <a:p>
            <a:pPr algn="ctr"/>
            <a:r>
              <a:rPr lang="ru-RU" b="1" dirty="0">
                <a:effectLst/>
              </a:rPr>
              <a:t>«Сухое  валяние из шерсти»</a:t>
            </a:r>
            <a:endParaRPr lang="ru-RU" dirty="0"/>
          </a:p>
        </p:txBody>
      </p:sp>
      <p:sp>
        <p:nvSpPr>
          <p:cNvPr id="3" name="Объект 2"/>
          <p:cNvSpPr>
            <a:spLocks noGrp="1"/>
          </p:cNvSpPr>
          <p:nvPr>
            <p:ph idx="1"/>
          </p:nvPr>
        </p:nvSpPr>
        <p:spPr>
          <a:xfrm>
            <a:off x="107504" y="1124745"/>
            <a:ext cx="9036496" cy="1872208"/>
          </a:xfrm>
        </p:spPr>
        <p:txBody>
          <a:bodyPr>
            <a:normAutofit fontScale="55000" lnSpcReduction="20000"/>
          </a:bodyPr>
          <a:lstStyle/>
          <a:p>
            <a:pPr marL="0" indent="0">
              <a:buNone/>
            </a:pPr>
            <a:r>
              <a:rPr lang="ru-RU" sz="3600" b="1" dirty="0"/>
              <a:t>Сухое валяние из  шерсти </a:t>
            </a:r>
            <a:r>
              <a:rPr lang="ru-RU" b="1" dirty="0"/>
              <a:t>— это особая техника рукоделия, в процессе которой из шерсти для валяния создаётся рисунок на ткани или бумаге.  Это не только очень интересное рукоделие, но оно еще и полезное,  шерсть является  пластическим материалом так же как  тесто или  песок обладает  значительными возможностями для выражения сильных переживаний. Валяние вызывают массу удовольствия </a:t>
            </a:r>
            <a:endParaRPr lang="ru-RU" b="1" dirty="0" smtClean="0"/>
          </a:p>
          <a:p>
            <a:pPr marL="0" indent="0">
              <a:buNone/>
            </a:pPr>
            <a:r>
              <a:rPr lang="ru-RU" b="1" dirty="0" smtClean="0"/>
              <a:t>у </a:t>
            </a:r>
            <a:r>
              <a:rPr lang="ru-RU" b="1" dirty="0"/>
              <a:t>получателей социальных услуг. </a:t>
            </a:r>
          </a:p>
        </p:txBody>
      </p:sp>
      <p:sp>
        <p:nvSpPr>
          <p:cNvPr id="4" name="Прямоугольник 3"/>
          <p:cNvSpPr/>
          <p:nvPr/>
        </p:nvSpPr>
        <p:spPr>
          <a:xfrm>
            <a:off x="142448" y="2636912"/>
            <a:ext cx="3716878" cy="3970318"/>
          </a:xfrm>
          <a:prstGeom prst="rect">
            <a:avLst/>
          </a:prstGeom>
        </p:spPr>
        <p:txBody>
          <a:bodyPr wrap="square">
            <a:spAutoFit/>
          </a:bodyPr>
          <a:lstStyle/>
          <a:p>
            <a:r>
              <a:rPr lang="ru-RU" b="1" dirty="0">
                <a:solidFill>
                  <a:schemeClr val="accent6">
                    <a:lumMod val="50000"/>
                  </a:schemeClr>
                </a:solidFill>
              </a:rPr>
              <a:t>Через работу с шерстью развиваются ассоциативно-образное мышление, восприятие.  Расширяет жизненный опыт, добавляет уверенности в своих силах. Уроки валяния помогают стать  получателям социальных услуг  более  спокойными, дружелюбными   и сосредоточиться на позитивных мыслях. Вот и получается, валяние  это не только развлечение от скуки, но и способ обрести душевное равновесие и гармонию. </a:t>
            </a:r>
          </a:p>
        </p:txBody>
      </p:sp>
    </p:spTree>
    <p:extLst>
      <p:ext uri="{BB962C8B-B14F-4D97-AF65-F5344CB8AC3E}">
        <p14:creationId xmlns:p14="http://schemas.microsoft.com/office/powerpoint/2010/main" val="2053273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pPr algn="ctr"/>
            <a:r>
              <a:rPr lang="ru-RU" b="1" dirty="0" smtClean="0">
                <a:effectLst/>
              </a:rPr>
              <a:t>«</a:t>
            </a:r>
            <a:r>
              <a:rPr lang="ru-RU" b="1" dirty="0" err="1" smtClean="0">
                <a:effectLst/>
              </a:rPr>
              <a:t>Хатха</a:t>
            </a:r>
            <a:r>
              <a:rPr lang="ru-RU" b="1" dirty="0" smtClean="0">
                <a:effectLst/>
              </a:rPr>
              <a:t>-йога»</a:t>
            </a:r>
            <a:endParaRPr lang="ru-RU" dirty="0"/>
          </a:p>
        </p:txBody>
      </p:sp>
      <p:sp>
        <p:nvSpPr>
          <p:cNvPr id="3" name="Объект 2"/>
          <p:cNvSpPr>
            <a:spLocks noGrp="1"/>
          </p:cNvSpPr>
          <p:nvPr>
            <p:ph idx="1"/>
          </p:nvPr>
        </p:nvSpPr>
        <p:spPr>
          <a:xfrm>
            <a:off x="0" y="1052736"/>
            <a:ext cx="5580112" cy="4525963"/>
          </a:xfrm>
        </p:spPr>
        <p:txBody>
          <a:bodyPr>
            <a:normAutofit lnSpcReduction="10000"/>
          </a:bodyPr>
          <a:lstStyle/>
          <a:p>
            <a:pPr marL="0" indent="0" algn="just">
              <a:buNone/>
            </a:pPr>
            <a:r>
              <a:rPr lang="ru-RU" sz="1800" b="1" dirty="0"/>
              <a:t>Практика </a:t>
            </a:r>
            <a:r>
              <a:rPr lang="ru-RU" sz="1800" b="1" dirty="0" err="1"/>
              <a:t>хатха</a:t>
            </a:r>
            <a:r>
              <a:rPr lang="ru-RU" sz="1800" b="1" dirty="0"/>
              <a:t>-йоги способна принести огромную пользу человеку в любом возрасте. Она не просто восстанавливает жизненные силы, а возрождает и наполняет энергией, которая к 50-60 годам  уже стремится к нулю, как и физические </a:t>
            </a:r>
            <a:r>
              <a:rPr lang="ru-RU" sz="1800" b="1" dirty="0" smtClean="0"/>
              <a:t>возможности.</a:t>
            </a:r>
          </a:p>
          <a:p>
            <a:pPr marL="0" indent="0" algn="just">
              <a:buNone/>
            </a:pPr>
            <a:r>
              <a:rPr lang="ru-RU" sz="1800" b="1" dirty="0" smtClean="0"/>
              <a:t>Йога </a:t>
            </a:r>
            <a:r>
              <a:rPr lang="ru-RU" sz="1800" b="1" dirty="0"/>
              <a:t>помогает вернуть молодость.  Шри </a:t>
            </a:r>
            <a:r>
              <a:rPr lang="ru-RU" sz="1800" b="1" dirty="0" err="1"/>
              <a:t>Б.К.С.Айенгар</a:t>
            </a:r>
            <a:r>
              <a:rPr lang="ru-RU" sz="1800" b="1" dirty="0"/>
              <a:t> говорит, что старость начинается тогда, когда мы теряем подвижность суставов. Иными словами, пожилой человек – это не тот, кому за 55, а тот, кто начал ощущать, что его организм ослаб.</a:t>
            </a:r>
          </a:p>
          <a:p>
            <a:pPr marL="0" indent="0" algn="just">
              <a:buNone/>
            </a:pPr>
            <a:r>
              <a:rPr lang="ru-RU" sz="1800" b="1" dirty="0" smtClean="0"/>
              <a:t>Удивительно</a:t>
            </a:r>
            <a:r>
              <a:rPr lang="ru-RU" sz="1800" b="1" dirty="0"/>
              <a:t>, но, как показывает практика, уже через несколько месяцев регулярной практики пожилые люди могут вернуться к таким видам активности, о которых они были вынуждены забыть в силу возраста, к примеру, к походам в горы, катанию на велосипеде и танцам. С точки зрения йоги, такие люди уже не могут считаться старыми.</a:t>
            </a:r>
          </a:p>
          <a:p>
            <a:pPr marL="0" indent="0" algn="just">
              <a:buNone/>
            </a:pPr>
            <a:endParaRPr lang="ru-RU" sz="1800" b="1" dirty="0"/>
          </a:p>
        </p:txBody>
      </p:sp>
      <p:sp>
        <p:nvSpPr>
          <p:cNvPr id="4" name="Прямоугольник 3"/>
          <p:cNvSpPr/>
          <p:nvPr/>
        </p:nvSpPr>
        <p:spPr>
          <a:xfrm>
            <a:off x="12323" y="5517232"/>
            <a:ext cx="9131677" cy="1200329"/>
          </a:xfrm>
          <a:prstGeom prst="rect">
            <a:avLst/>
          </a:prstGeom>
        </p:spPr>
        <p:txBody>
          <a:bodyPr wrap="square">
            <a:spAutoFit/>
          </a:bodyPr>
          <a:lstStyle/>
          <a:p>
            <a:pPr algn="just"/>
            <a:r>
              <a:rPr lang="ru-RU" b="1" dirty="0" smtClean="0">
                <a:solidFill>
                  <a:schemeClr val="accent3">
                    <a:lumMod val="50000"/>
                  </a:schemeClr>
                </a:solidFill>
              </a:rPr>
              <a:t>Физическая </a:t>
            </a:r>
            <a:r>
              <a:rPr lang="ru-RU" b="1" dirty="0">
                <a:solidFill>
                  <a:schemeClr val="accent3">
                    <a:lumMod val="50000"/>
                  </a:schemeClr>
                </a:solidFill>
              </a:rPr>
              <a:t>польза от занятий йогой для людей старшего возраста поразительна! Практика возвращает баланс между физической, умственной и духовной составляющими, что положительно сказывается на </a:t>
            </a:r>
            <a:r>
              <a:rPr lang="ru-RU" sz="1400" b="1" dirty="0">
                <a:solidFill>
                  <a:schemeClr val="accent3">
                    <a:lumMod val="50000"/>
                  </a:schemeClr>
                </a:solidFill>
              </a:rPr>
              <a:t>иммунной</a:t>
            </a:r>
            <a:r>
              <a:rPr lang="ru-RU" b="1" dirty="0">
                <a:solidFill>
                  <a:schemeClr val="accent3">
                    <a:lumMod val="50000"/>
                  </a:schemeClr>
                </a:solidFill>
              </a:rPr>
              <a:t> системе, которая в результате может противостоять заболеваниям, характерным для пожилого человека.</a:t>
            </a:r>
          </a:p>
        </p:txBody>
      </p:sp>
      <p:pic>
        <p:nvPicPr>
          <p:cNvPr id="4098" name="Picture 2" descr="C:\Users\SavinAK\Desktop\IMG_20180703_1203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0132" y="1196752"/>
            <a:ext cx="3204356"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7933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avinAK\Desktop\Фото 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1802" y="3501008"/>
            <a:ext cx="4938805" cy="322287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lstStyle/>
          <a:p>
            <a:pPr algn="ctr"/>
            <a:r>
              <a:rPr lang="ru-RU" b="1" dirty="0" smtClean="0"/>
              <a:t>«Рисуем </a:t>
            </a:r>
            <a:r>
              <a:rPr lang="ru-RU" b="1" dirty="0"/>
              <a:t>светом</a:t>
            </a:r>
            <a:r>
              <a:rPr lang="ru-RU" b="1" dirty="0" smtClean="0"/>
              <a:t>»</a:t>
            </a:r>
            <a:endParaRPr lang="ru-RU" dirty="0"/>
          </a:p>
        </p:txBody>
      </p:sp>
      <p:sp>
        <p:nvSpPr>
          <p:cNvPr id="3" name="Объект 2"/>
          <p:cNvSpPr>
            <a:spLocks noGrp="1"/>
          </p:cNvSpPr>
          <p:nvPr>
            <p:ph idx="1"/>
          </p:nvPr>
        </p:nvSpPr>
        <p:spPr>
          <a:xfrm>
            <a:off x="3124" y="1124745"/>
            <a:ext cx="9140875" cy="2808312"/>
          </a:xfrm>
        </p:spPr>
        <p:txBody>
          <a:bodyPr>
            <a:normAutofit fontScale="70000" lnSpcReduction="20000"/>
          </a:bodyPr>
          <a:lstStyle/>
          <a:p>
            <a:pPr marL="0" indent="0" algn="just">
              <a:buNone/>
            </a:pPr>
            <a:r>
              <a:rPr lang="ru-RU" b="1" dirty="0"/>
              <a:t>Занятия в технике «Рисуем светом», как одна из форм арт-терапии помогает ребенку развиваться, познавать окружающий мир. Этот необычный процесс рисования нормализует эмоциональное состояние ребенка, развивает воображение, способствует творческому и эмоциональному самовыражению. А главное – развивает творческие способности ребенка с самого младенчества. Ведь только творческие занятия и увлечения позволяют малышу вырасти гармоничной личностью, всесторонне развитой и уверенной в собственных силах.</a:t>
            </a:r>
          </a:p>
          <a:p>
            <a:pPr marL="0" indent="0" algn="just">
              <a:buNone/>
            </a:pPr>
            <a:endParaRPr lang="ru-RU" b="1" dirty="0"/>
          </a:p>
        </p:txBody>
      </p:sp>
      <p:sp>
        <p:nvSpPr>
          <p:cNvPr id="4" name="Прямоугольник 3"/>
          <p:cNvSpPr/>
          <p:nvPr/>
        </p:nvSpPr>
        <p:spPr>
          <a:xfrm>
            <a:off x="0" y="3339071"/>
            <a:ext cx="4081802" cy="3554819"/>
          </a:xfrm>
          <a:prstGeom prst="rect">
            <a:avLst/>
          </a:prstGeom>
        </p:spPr>
        <p:txBody>
          <a:bodyPr wrap="square">
            <a:spAutoFit/>
          </a:bodyPr>
          <a:lstStyle/>
          <a:p>
            <a:r>
              <a:rPr lang="ru-RU" sz="1500" b="1" dirty="0">
                <a:solidFill>
                  <a:schemeClr val="accent1">
                    <a:lumMod val="50000"/>
                  </a:schemeClr>
                </a:solidFill>
              </a:rPr>
              <a:t>Рисование светом — это отличный вариант для творческих занятий с ребенком. Во время игры великолепно развиваются двигательные навыки малыша и мелкая моторика, что особенно важно в дошкольном возрасте. Контроль над собственными движениями и их регулировкой позволяет в будущем значительно упростить обучение письму. Именно по этой причине педагоги, специализирующиеся на развитии детей дошкольного возраста, настоятельно рекомендуют использовать игр творческого направления - лепку, рисование, создание картинок с помощью мозаики, конструктора и так далее.</a:t>
            </a:r>
          </a:p>
        </p:txBody>
      </p:sp>
    </p:spTree>
    <p:extLst>
      <p:ext uri="{BB962C8B-B14F-4D97-AF65-F5344CB8AC3E}">
        <p14:creationId xmlns:p14="http://schemas.microsoft.com/office/powerpoint/2010/main" val="28597859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pPr algn="ctr"/>
            <a:r>
              <a:rPr lang="ru-RU" b="1" i="1" dirty="0">
                <a:effectLst/>
              </a:rPr>
              <a:t>«Здоровье на ладошке»</a:t>
            </a:r>
            <a:endParaRPr lang="ru-RU" dirty="0"/>
          </a:p>
        </p:txBody>
      </p:sp>
      <p:sp>
        <p:nvSpPr>
          <p:cNvPr id="3" name="Объект 2"/>
          <p:cNvSpPr>
            <a:spLocks noGrp="1"/>
          </p:cNvSpPr>
          <p:nvPr>
            <p:ph idx="1"/>
          </p:nvPr>
        </p:nvSpPr>
        <p:spPr>
          <a:xfrm>
            <a:off x="0" y="2132856"/>
            <a:ext cx="5867306" cy="3600400"/>
          </a:xfrm>
        </p:spPr>
        <p:txBody>
          <a:bodyPr>
            <a:normAutofit fontScale="47500" lnSpcReduction="20000"/>
          </a:bodyPr>
          <a:lstStyle/>
          <a:p>
            <a:pPr marL="0" indent="0" algn="just">
              <a:buNone/>
            </a:pPr>
            <a:r>
              <a:rPr lang="ru-RU" sz="4200" b="1" u="sng" dirty="0" smtClean="0">
                <a:solidFill>
                  <a:schemeClr val="accent2">
                    <a:lumMod val="50000"/>
                  </a:schemeClr>
                </a:solidFill>
              </a:rPr>
              <a:t>Актуальность</a:t>
            </a:r>
            <a:r>
              <a:rPr lang="ru-RU" sz="4200" b="1" dirty="0" smtClean="0">
                <a:solidFill>
                  <a:schemeClr val="accent2">
                    <a:lumMod val="50000"/>
                  </a:schemeClr>
                </a:solidFill>
              </a:rPr>
              <a:t> </a:t>
            </a:r>
            <a:r>
              <a:rPr lang="ru-RU" b="1" dirty="0">
                <a:solidFill>
                  <a:schemeClr val="accent2">
                    <a:lumMod val="50000"/>
                  </a:schemeClr>
                </a:solidFill>
              </a:rPr>
              <a:t>использования Су – </a:t>
            </a:r>
            <a:r>
              <a:rPr lang="ru-RU" b="1" dirty="0" err="1">
                <a:solidFill>
                  <a:schemeClr val="accent2">
                    <a:lumMod val="50000"/>
                  </a:schemeClr>
                </a:solidFill>
              </a:rPr>
              <a:t>Джок</a:t>
            </a:r>
            <a:r>
              <a:rPr lang="ru-RU" b="1" dirty="0">
                <a:solidFill>
                  <a:schemeClr val="accent2">
                    <a:lumMod val="50000"/>
                  </a:schemeClr>
                </a:solidFill>
              </a:rPr>
              <a:t> терапии в </a:t>
            </a:r>
            <a:r>
              <a:rPr lang="ru-RU" b="1" dirty="0" err="1">
                <a:solidFill>
                  <a:schemeClr val="accent2">
                    <a:lumMod val="50000"/>
                  </a:schemeClr>
                </a:solidFill>
              </a:rPr>
              <a:t>корекционно</a:t>
            </a:r>
            <a:r>
              <a:rPr lang="ru-RU" b="1" dirty="0">
                <a:solidFill>
                  <a:schemeClr val="accent2">
                    <a:lumMod val="50000"/>
                  </a:schemeClr>
                </a:solidFill>
              </a:rPr>
              <a:t> – развивающем процессе у дошкольников с речевыми нарушениями состоит в том, что для детей с речевыми нарушениями характерна быстрая утомляемость и потеря интереса к обучению. Использование </a:t>
            </a:r>
            <a:r>
              <a:rPr lang="ru-RU" b="1" dirty="0" err="1">
                <a:solidFill>
                  <a:schemeClr val="accent2">
                    <a:lumMod val="50000"/>
                  </a:schemeClr>
                </a:solidFill>
              </a:rPr>
              <a:t>массажера</a:t>
            </a:r>
            <a:r>
              <a:rPr lang="ru-RU" b="1" dirty="0">
                <a:solidFill>
                  <a:schemeClr val="accent2">
                    <a:lumMod val="50000"/>
                  </a:schemeClr>
                </a:solidFill>
              </a:rPr>
              <a:t> Су-</a:t>
            </a:r>
            <a:r>
              <a:rPr lang="ru-RU" b="1" dirty="0" err="1">
                <a:solidFill>
                  <a:schemeClr val="accent2">
                    <a:lumMod val="50000"/>
                  </a:schemeClr>
                </a:solidFill>
              </a:rPr>
              <a:t>Джок</a:t>
            </a:r>
            <a:r>
              <a:rPr lang="ru-RU" b="1" dirty="0">
                <a:solidFill>
                  <a:schemeClr val="accent2">
                    <a:lumMod val="50000"/>
                  </a:schemeClr>
                </a:solidFill>
              </a:rPr>
              <a:t> вызывает интерес и помогает решить эту проблему. Детям нравится массировать пальцы и ладошки, что оказывает благотворное влияние на мелкую моторику пальцев рук, тем самым, способствуя развитию речи.</a:t>
            </a:r>
          </a:p>
          <a:p>
            <a:pPr marL="0" indent="0" algn="just">
              <a:buNone/>
            </a:pPr>
            <a:r>
              <a:rPr lang="ru-RU" sz="4200" b="1" u="sng" dirty="0" smtClean="0">
                <a:solidFill>
                  <a:schemeClr val="accent2">
                    <a:lumMod val="50000"/>
                  </a:schemeClr>
                </a:solidFill>
              </a:rPr>
              <a:t>Цель</a:t>
            </a:r>
            <a:r>
              <a:rPr lang="ru-RU" sz="4200" b="1" dirty="0">
                <a:solidFill>
                  <a:schemeClr val="accent2">
                    <a:lumMod val="50000"/>
                  </a:schemeClr>
                </a:solidFill>
              </a:rPr>
              <a:t>:</a:t>
            </a:r>
            <a:r>
              <a:rPr lang="ru-RU" b="1" dirty="0">
                <a:solidFill>
                  <a:schemeClr val="accent2">
                    <a:lumMod val="50000"/>
                  </a:schemeClr>
                </a:solidFill>
              </a:rPr>
              <a:t> скорректировать речевые нарушения с помощью использования Су – </a:t>
            </a:r>
            <a:r>
              <a:rPr lang="ru-RU" b="1" dirty="0" err="1">
                <a:solidFill>
                  <a:schemeClr val="accent2">
                    <a:lumMod val="50000"/>
                  </a:schemeClr>
                </a:solidFill>
              </a:rPr>
              <a:t>Джок</a:t>
            </a:r>
            <a:r>
              <a:rPr lang="ru-RU" b="1" dirty="0">
                <a:solidFill>
                  <a:schemeClr val="accent2">
                    <a:lumMod val="50000"/>
                  </a:schemeClr>
                </a:solidFill>
              </a:rPr>
              <a:t> </a:t>
            </a:r>
            <a:r>
              <a:rPr lang="ru-RU" b="1" dirty="0" smtClean="0">
                <a:solidFill>
                  <a:schemeClr val="accent2">
                    <a:lumMod val="50000"/>
                  </a:schemeClr>
                </a:solidFill>
              </a:rPr>
              <a:t>терапии.</a:t>
            </a:r>
          </a:p>
          <a:p>
            <a:pPr marL="0" indent="0" algn="just">
              <a:buNone/>
            </a:pPr>
            <a:r>
              <a:rPr lang="ru-RU" sz="4200" b="1" u="sng" dirty="0" smtClean="0">
                <a:solidFill>
                  <a:schemeClr val="accent2">
                    <a:lumMod val="50000"/>
                  </a:schemeClr>
                </a:solidFill>
              </a:rPr>
              <a:t>Задачи</a:t>
            </a:r>
            <a:r>
              <a:rPr lang="ru-RU" sz="4200" b="1" dirty="0">
                <a:solidFill>
                  <a:schemeClr val="accent2">
                    <a:lumMod val="50000"/>
                  </a:schemeClr>
                </a:solidFill>
              </a:rPr>
              <a:t>: </a:t>
            </a:r>
            <a:r>
              <a:rPr lang="ru-RU" b="1" dirty="0">
                <a:solidFill>
                  <a:schemeClr val="accent2">
                    <a:lumMod val="50000"/>
                  </a:schemeClr>
                </a:solidFill>
              </a:rPr>
              <a:t>                                                                                        </a:t>
            </a:r>
            <a:endParaRPr lang="ru-RU" b="1" dirty="0" smtClean="0">
              <a:solidFill>
                <a:schemeClr val="accent2">
                  <a:lumMod val="50000"/>
                </a:schemeClr>
              </a:solidFill>
            </a:endParaRPr>
          </a:p>
          <a:p>
            <a:pPr marL="0" indent="0" algn="just">
              <a:buNone/>
            </a:pPr>
            <a:r>
              <a:rPr lang="ru-RU" b="1" dirty="0" smtClean="0">
                <a:solidFill>
                  <a:schemeClr val="accent2">
                    <a:lumMod val="50000"/>
                  </a:schemeClr>
                </a:solidFill>
              </a:rPr>
              <a:t>Воздействовать </a:t>
            </a:r>
            <a:r>
              <a:rPr lang="ru-RU" b="1" dirty="0">
                <a:solidFill>
                  <a:schemeClr val="accent2">
                    <a:lumMod val="50000"/>
                  </a:schemeClr>
                </a:solidFill>
              </a:rPr>
              <a:t>на биологически активные точки по системе </a:t>
            </a:r>
          </a:p>
          <a:p>
            <a:pPr marL="0" indent="0" algn="just">
              <a:buNone/>
            </a:pPr>
            <a:r>
              <a:rPr lang="ru-RU" b="1" dirty="0" smtClean="0">
                <a:solidFill>
                  <a:schemeClr val="accent2">
                    <a:lumMod val="50000"/>
                  </a:schemeClr>
                </a:solidFill>
              </a:rPr>
              <a:t>Су </a:t>
            </a:r>
            <a:r>
              <a:rPr lang="ru-RU" b="1" dirty="0">
                <a:solidFill>
                  <a:schemeClr val="accent2">
                    <a:lumMod val="50000"/>
                  </a:schemeClr>
                </a:solidFill>
              </a:rPr>
              <a:t>–</a:t>
            </a:r>
            <a:r>
              <a:rPr lang="ru-RU" b="1" dirty="0" err="1">
                <a:solidFill>
                  <a:schemeClr val="accent2">
                    <a:lumMod val="50000"/>
                  </a:schemeClr>
                </a:solidFill>
              </a:rPr>
              <a:t>Джок</a:t>
            </a:r>
            <a:r>
              <a:rPr lang="ru-RU" b="1" dirty="0">
                <a:solidFill>
                  <a:schemeClr val="accent2">
                    <a:lumMod val="50000"/>
                  </a:schemeClr>
                </a:solidFill>
              </a:rPr>
              <a:t>.</a:t>
            </a:r>
          </a:p>
          <a:p>
            <a:pPr marL="0" lvl="0" indent="0" algn="just">
              <a:buNone/>
            </a:pPr>
            <a:r>
              <a:rPr lang="ru-RU" b="1" dirty="0">
                <a:solidFill>
                  <a:schemeClr val="accent2">
                    <a:lumMod val="50000"/>
                  </a:schemeClr>
                </a:solidFill>
              </a:rPr>
              <a:t>Стимулировать речевые зоны коры головного мозга.</a:t>
            </a:r>
          </a:p>
        </p:txBody>
      </p:sp>
      <p:pic>
        <p:nvPicPr>
          <p:cNvPr id="6146" name="Picture 2" descr="C:\Users\SavinAK\Desktop\СУДЖОН.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306" y="1844824"/>
            <a:ext cx="3206156" cy="374441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0" y="5380672"/>
            <a:ext cx="9144000" cy="1477328"/>
          </a:xfrm>
          <a:prstGeom prst="rect">
            <a:avLst/>
          </a:prstGeom>
        </p:spPr>
        <p:txBody>
          <a:bodyPr wrap="square">
            <a:spAutoFit/>
          </a:bodyPr>
          <a:lstStyle/>
          <a:p>
            <a:r>
              <a:rPr lang="ru-RU" b="1" dirty="0" smtClean="0">
                <a:solidFill>
                  <a:schemeClr val="accent3">
                    <a:lumMod val="50000"/>
                  </a:schemeClr>
                </a:solidFill>
              </a:rPr>
              <a:t>Достижения:</a:t>
            </a:r>
          </a:p>
          <a:p>
            <a:r>
              <a:rPr lang="ru-RU" b="1" dirty="0" smtClean="0">
                <a:solidFill>
                  <a:schemeClr val="accent3">
                    <a:lumMod val="50000"/>
                  </a:schemeClr>
                </a:solidFill>
              </a:rPr>
              <a:t>В </a:t>
            </a:r>
            <a:r>
              <a:rPr lang="ru-RU" b="1" dirty="0">
                <a:solidFill>
                  <a:schemeClr val="accent3">
                    <a:lumMod val="50000"/>
                  </a:schemeClr>
                </a:solidFill>
              </a:rPr>
              <a:t>результате внедрения Су – </a:t>
            </a:r>
            <a:r>
              <a:rPr lang="ru-RU" b="1" dirty="0" err="1">
                <a:solidFill>
                  <a:schemeClr val="accent3">
                    <a:lumMod val="50000"/>
                  </a:schemeClr>
                </a:solidFill>
              </a:rPr>
              <a:t>Джок</a:t>
            </a:r>
            <a:r>
              <a:rPr lang="ru-RU" b="1" dirty="0">
                <a:solidFill>
                  <a:schemeClr val="accent3">
                    <a:lumMod val="50000"/>
                  </a:schemeClr>
                </a:solidFill>
              </a:rPr>
              <a:t> терапии в </a:t>
            </a:r>
            <a:r>
              <a:rPr lang="ru-RU" b="1" dirty="0" err="1">
                <a:solidFill>
                  <a:schemeClr val="accent3">
                    <a:lumMod val="50000"/>
                  </a:schemeClr>
                </a:solidFill>
              </a:rPr>
              <a:t>коррекционно</a:t>
            </a:r>
            <a:r>
              <a:rPr lang="ru-RU" b="1" dirty="0">
                <a:solidFill>
                  <a:schemeClr val="accent3">
                    <a:lumMod val="50000"/>
                  </a:schemeClr>
                </a:solidFill>
              </a:rPr>
              <a:t> – развивающую работу у всех детей улучшилась общая и мелкая моторика, координация речи с движением, снизилась заболеваемость. Повысился интерес к играм </a:t>
            </a:r>
            <a:r>
              <a:rPr lang="ru-RU" b="1" dirty="0" err="1">
                <a:solidFill>
                  <a:schemeClr val="accent3">
                    <a:lumMod val="50000"/>
                  </a:schemeClr>
                </a:solidFill>
              </a:rPr>
              <a:t>лексико</a:t>
            </a:r>
            <a:r>
              <a:rPr lang="ru-RU" b="1" dirty="0">
                <a:solidFill>
                  <a:schemeClr val="accent3">
                    <a:lumMod val="50000"/>
                  </a:schemeClr>
                </a:solidFill>
              </a:rPr>
              <a:t> – грамматического содержания.</a:t>
            </a:r>
          </a:p>
        </p:txBody>
      </p:sp>
      <p:sp>
        <p:nvSpPr>
          <p:cNvPr id="5" name="Прямоугольник 4"/>
          <p:cNvSpPr/>
          <p:nvPr/>
        </p:nvSpPr>
        <p:spPr>
          <a:xfrm>
            <a:off x="0" y="1111677"/>
            <a:ext cx="9073462" cy="892552"/>
          </a:xfrm>
          <a:prstGeom prst="rect">
            <a:avLst/>
          </a:prstGeom>
        </p:spPr>
        <p:txBody>
          <a:bodyPr wrap="square">
            <a:spAutoFit/>
          </a:bodyPr>
          <a:lstStyle/>
          <a:p>
            <a:r>
              <a:rPr lang="ru-RU" sz="2000" b="1" u="sng" dirty="0">
                <a:solidFill>
                  <a:schemeClr val="accent1">
                    <a:lumMod val="50000"/>
                  </a:schemeClr>
                </a:solidFill>
              </a:rPr>
              <a:t>Су – </a:t>
            </a:r>
            <a:r>
              <a:rPr lang="ru-RU" sz="2000" b="1" u="sng" dirty="0" err="1">
                <a:solidFill>
                  <a:schemeClr val="accent1">
                    <a:lumMod val="50000"/>
                  </a:schemeClr>
                </a:solidFill>
              </a:rPr>
              <a:t>Джок</a:t>
            </a:r>
            <a:r>
              <a:rPr lang="ru-RU" sz="2000" b="1" u="sng" dirty="0">
                <a:solidFill>
                  <a:schemeClr val="accent1">
                    <a:lumMod val="50000"/>
                  </a:schemeClr>
                </a:solidFill>
              </a:rPr>
              <a:t> терапия </a:t>
            </a:r>
            <a:r>
              <a:rPr lang="ru-RU" sz="1600" b="1" dirty="0">
                <a:solidFill>
                  <a:schemeClr val="accent1">
                    <a:lumMod val="50000"/>
                  </a:schemeClr>
                </a:solidFill>
              </a:rPr>
              <a:t>– это терапия, основанная на непосредственном массаже определенных биологических активных точек, расположенных на кистях и стопах человека. </a:t>
            </a:r>
          </a:p>
          <a:p>
            <a:r>
              <a:rPr lang="ru-RU" sz="1600" b="1" dirty="0">
                <a:solidFill>
                  <a:schemeClr val="accent1">
                    <a:lumMod val="50000"/>
                  </a:schemeClr>
                </a:solidFill>
              </a:rPr>
              <a:t>(«Су» - кисть, «</a:t>
            </a:r>
            <a:r>
              <a:rPr lang="ru-RU" sz="1600" b="1" dirty="0" err="1">
                <a:solidFill>
                  <a:schemeClr val="accent1">
                    <a:lumMod val="50000"/>
                  </a:schemeClr>
                </a:solidFill>
              </a:rPr>
              <a:t>Джок</a:t>
            </a:r>
            <a:r>
              <a:rPr lang="ru-RU" sz="1600" b="1" dirty="0">
                <a:solidFill>
                  <a:schemeClr val="accent1">
                    <a:lumMod val="50000"/>
                  </a:schemeClr>
                </a:solidFill>
              </a:rPr>
              <a:t>» - стопа)</a:t>
            </a:r>
          </a:p>
        </p:txBody>
      </p:sp>
    </p:spTree>
    <p:extLst>
      <p:ext uri="{BB962C8B-B14F-4D97-AF65-F5344CB8AC3E}">
        <p14:creationId xmlns:p14="http://schemas.microsoft.com/office/powerpoint/2010/main" val="34243693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SavinAK\Desktop\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2796" y="1124744"/>
            <a:ext cx="1969244" cy="285883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lstStyle/>
          <a:p>
            <a:pPr algn="ctr"/>
            <a:r>
              <a:rPr lang="ru-RU" b="1" i="1" dirty="0">
                <a:effectLst/>
              </a:rPr>
              <a:t>«</a:t>
            </a:r>
            <a:r>
              <a:rPr lang="ru-RU" b="1" i="1" dirty="0" err="1">
                <a:effectLst/>
              </a:rPr>
              <a:t>Мозартика</a:t>
            </a:r>
            <a:r>
              <a:rPr lang="ru-RU" b="1" i="1" dirty="0">
                <a:effectLst/>
              </a:rPr>
              <a:t>»</a:t>
            </a:r>
            <a:endParaRPr lang="ru-RU" dirty="0"/>
          </a:p>
        </p:txBody>
      </p:sp>
      <p:sp>
        <p:nvSpPr>
          <p:cNvPr id="3" name="Объект 2"/>
          <p:cNvSpPr>
            <a:spLocks noGrp="1"/>
          </p:cNvSpPr>
          <p:nvPr>
            <p:ph idx="1"/>
          </p:nvPr>
        </p:nvSpPr>
        <p:spPr>
          <a:xfrm>
            <a:off x="17124" y="1124744"/>
            <a:ext cx="6859132" cy="5733256"/>
          </a:xfrm>
        </p:spPr>
        <p:txBody>
          <a:bodyPr>
            <a:normAutofit fontScale="40000" lnSpcReduction="20000"/>
          </a:bodyPr>
          <a:lstStyle/>
          <a:p>
            <a:pPr marL="0" indent="0">
              <a:buNone/>
            </a:pPr>
            <a:r>
              <a:rPr lang="ru-RU" b="1" dirty="0" err="1"/>
              <a:t>Мозартика</a:t>
            </a:r>
            <a:r>
              <a:rPr lang="ru-RU" b="1" dirty="0"/>
              <a:t> </a:t>
            </a:r>
            <a:r>
              <a:rPr lang="ru-RU" dirty="0"/>
              <a:t>- это не имеющее аналогов психолого-педагогическое реабилитационное средство, особенно для детей, представляющее собой синтез игровой терапии, </a:t>
            </a:r>
            <a:r>
              <a:rPr lang="ru-RU" dirty="0" err="1"/>
              <a:t>арттерапии</a:t>
            </a:r>
            <a:r>
              <a:rPr lang="ru-RU" dirty="0"/>
              <a:t> и психоанализа. Она, как показывает наш опыт ее использования с детьми, позволяет достичь принципиально новых возможностей в таких важных сферах, как развитие личности ребенка, психологическая помощь ему в чрезвычайной ситуации, гармонизация системы семейных отношений, профилактика отклоняющегося развития.</a:t>
            </a:r>
          </a:p>
          <a:p>
            <a:pPr marL="0" indent="0">
              <a:buNone/>
            </a:pPr>
            <a:r>
              <a:rPr lang="ru-RU" b="1" dirty="0"/>
              <a:t>Цель занятий  </a:t>
            </a:r>
            <a:r>
              <a:rPr lang="ru-RU" dirty="0"/>
              <a:t>с использованием игр </a:t>
            </a:r>
            <a:r>
              <a:rPr lang="ru-RU" dirty="0" err="1"/>
              <a:t>мозартики</a:t>
            </a:r>
            <a:r>
              <a:rPr lang="ru-RU" dirty="0"/>
              <a:t> – это работа с внутренним миром ребенка, с его переживаниями, эмоциями, житейскими  интересами, интеллектуальными проявлениями, с его отношением к себе, к другим людям, к миру.</a:t>
            </a:r>
          </a:p>
          <a:p>
            <a:pPr marL="0" indent="0">
              <a:buNone/>
            </a:pPr>
            <a:endParaRPr lang="ru-RU" dirty="0" smtClean="0"/>
          </a:p>
          <a:p>
            <a:pPr marL="0" indent="0">
              <a:buNone/>
            </a:pPr>
            <a:r>
              <a:rPr lang="ru-RU" b="1" u="sng" dirty="0" err="1" smtClean="0"/>
              <a:t>Мозартикотерапия</a:t>
            </a:r>
            <a:r>
              <a:rPr lang="ru-RU" b="1" u="sng" dirty="0" smtClean="0"/>
              <a:t> </a:t>
            </a:r>
            <a:r>
              <a:rPr lang="ru-RU" b="1" u="sng" dirty="0"/>
              <a:t>выполняет следующие функции</a:t>
            </a:r>
            <a:r>
              <a:rPr lang="ru-RU" dirty="0"/>
              <a:t>: </a:t>
            </a:r>
          </a:p>
          <a:p>
            <a:pPr marL="0" indent="0">
              <a:buNone/>
            </a:pPr>
            <a:r>
              <a:rPr lang="ru-RU" dirty="0"/>
              <a:t>- коммуникативную - установление эмоционального контакта, объединение учащихся в коллектив;</a:t>
            </a:r>
          </a:p>
          <a:p>
            <a:pPr marL="0" indent="0">
              <a:buNone/>
            </a:pPr>
            <a:r>
              <a:rPr lang="ru-RU" dirty="0" smtClean="0"/>
              <a:t>- </a:t>
            </a:r>
            <a:r>
              <a:rPr lang="ru-RU" dirty="0"/>
              <a:t>релаксационную - снятие эмоционального напряжения, вызванного нагрузкой на нервную систему, повышает адаптационные способности; </a:t>
            </a:r>
          </a:p>
          <a:p>
            <a:pPr marL="0" indent="0">
              <a:buNone/>
            </a:pPr>
            <a:r>
              <a:rPr lang="ru-RU" dirty="0"/>
              <a:t>- развивающую - развитие психических процессов и функций (памяти, внимания, восприятия и т.д.) и мелкой моторики; </a:t>
            </a:r>
          </a:p>
          <a:p>
            <a:pPr marL="0" indent="0">
              <a:buNone/>
            </a:pPr>
            <a:r>
              <a:rPr lang="ru-RU" dirty="0"/>
              <a:t>- функцию самореализации человека. Именно в этом плане ребенку важен сам процесс игры, а не ее результат. Процесс игры - это естественное пространство самовыражения;</a:t>
            </a:r>
          </a:p>
          <a:p>
            <a:pPr marL="0" indent="0">
              <a:buNone/>
            </a:pPr>
            <a:r>
              <a:rPr lang="ru-RU" dirty="0" smtClean="0"/>
              <a:t>- </a:t>
            </a:r>
            <a:r>
              <a:rPr lang="ru-RU" dirty="0"/>
              <a:t>терапевтическую функция - игра может быть использована для преодоления различных трудностей, возникающих у человека в поведении, в общении с окружающими, в обучении; </a:t>
            </a:r>
          </a:p>
          <a:p>
            <a:pPr marL="0" indent="0">
              <a:buNone/>
            </a:pPr>
            <a:r>
              <a:rPr lang="ru-RU" dirty="0" smtClean="0"/>
              <a:t>- развлекательную </a:t>
            </a:r>
            <a:r>
              <a:rPr lang="ru-RU" dirty="0"/>
              <a:t>- влечение к разному, разнообразному. Развлекательная функция игры связана с созданием определенного комфорта благоприятной атмосферы, душевной радости как защитных механизмов</a:t>
            </a:r>
            <a:r>
              <a:rPr lang="ru-RU" dirty="0" smtClean="0"/>
              <a:t>.</a:t>
            </a:r>
          </a:p>
          <a:p>
            <a:pPr marL="0" indent="0">
              <a:buNone/>
            </a:pPr>
            <a:endParaRPr lang="ru-RU" b="1" dirty="0" smtClean="0"/>
          </a:p>
          <a:p>
            <a:pPr marL="0" indent="0">
              <a:buNone/>
            </a:pPr>
            <a:r>
              <a:rPr lang="ru-RU" b="1" dirty="0" smtClean="0"/>
              <a:t>Достижения:</a:t>
            </a:r>
          </a:p>
          <a:p>
            <a:pPr marL="0" indent="0">
              <a:buNone/>
            </a:pPr>
            <a:r>
              <a:rPr lang="ru-RU" dirty="0" smtClean="0"/>
              <a:t>В </a:t>
            </a:r>
            <a:r>
              <a:rPr lang="ru-RU" dirty="0"/>
              <a:t>результате использования технологии «</a:t>
            </a:r>
            <a:r>
              <a:rPr lang="ru-RU" dirty="0" err="1"/>
              <a:t>Мозартика</a:t>
            </a:r>
            <a:r>
              <a:rPr lang="ru-RU" dirty="0"/>
              <a:t>» мы можем отметить следующую динамику: у 55% воспитанников снизился уровень тревожности, у 40% - повысился уровень самооценки, у 45% - повысился уровень коммуникативных навыков, у 53% - снизился уровень агрессивности. Кроме этого, у всех воспитанников отмечается повышение адаптивных способностей, снижение отклонений в нравственном поведении,  повышение творческой активности и уровня развития воображения. </a:t>
            </a:r>
          </a:p>
        </p:txBody>
      </p:sp>
      <p:pic>
        <p:nvPicPr>
          <p:cNvPr id="7171" name="Picture 3" descr="C:\Users\SavinAK\Desktop\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2796" y="4230345"/>
            <a:ext cx="1969243" cy="2627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2147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Autofit/>
          </a:bodyPr>
          <a:lstStyle/>
          <a:p>
            <a:pPr algn="ctr"/>
            <a:r>
              <a:rPr lang="ru-RU" sz="2400" b="1" dirty="0">
                <a:effectLst/>
              </a:rPr>
              <a:t>«СЕМЕЙНЫЙ КОНДИТЕР. ШАГ ЗА ШАГОМ К НОВОЙ ПРОФЕССИИ»</a:t>
            </a:r>
            <a:r>
              <a:rPr lang="ru-RU" sz="2400" dirty="0">
                <a:effectLst/>
              </a:rPr>
              <a:t/>
            </a:r>
            <a:br>
              <a:rPr lang="ru-RU" sz="2400" dirty="0">
                <a:effectLst/>
              </a:rPr>
            </a:br>
            <a:endParaRPr lang="ru-RU" sz="2400" dirty="0"/>
          </a:p>
        </p:txBody>
      </p:sp>
      <p:sp>
        <p:nvSpPr>
          <p:cNvPr id="3" name="Объект 2"/>
          <p:cNvSpPr>
            <a:spLocks noGrp="1"/>
          </p:cNvSpPr>
          <p:nvPr>
            <p:ph idx="1"/>
          </p:nvPr>
        </p:nvSpPr>
        <p:spPr>
          <a:xfrm>
            <a:off x="0" y="1052736"/>
            <a:ext cx="7092280" cy="5805264"/>
          </a:xfrm>
        </p:spPr>
        <p:txBody>
          <a:bodyPr>
            <a:noAutofit/>
          </a:bodyPr>
          <a:lstStyle/>
          <a:p>
            <a:pPr marL="0" indent="0">
              <a:buNone/>
            </a:pPr>
            <a:r>
              <a:rPr lang="ru-RU" sz="1300" b="1" dirty="0">
                <a:solidFill>
                  <a:schemeClr val="accent2">
                    <a:lumMod val="75000"/>
                  </a:schemeClr>
                </a:solidFill>
              </a:rPr>
              <a:t>НОВИЗНА </a:t>
            </a:r>
            <a:r>
              <a:rPr lang="ru-RU" sz="1300" b="1" dirty="0" smtClean="0">
                <a:solidFill>
                  <a:schemeClr val="accent2">
                    <a:lumMod val="75000"/>
                  </a:schemeClr>
                </a:solidFill>
              </a:rPr>
              <a:t> основана </a:t>
            </a:r>
            <a:r>
              <a:rPr lang="ru-RU" sz="1300" b="1" dirty="0">
                <a:solidFill>
                  <a:schemeClr val="accent2">
                    <a:lumMod val="75000"/>
                  </a:schemeClr>
                </a:solidFill>
              </a:rPr>
              <a:t>на комплексном подходе к освоению практических трудовых навыков при использовании кондитерских технологий.</a:t>
            </a:r>
          </a:p>
          <a:p>
            <a:pPr marL="0" indent="0">
              <a:buNone/>
            </a:pPr>
            <a:r>
              <a:rPr lang="ru-RU" sz="1300" b="1" dirty="0">
                <a:solidFill>
                  <a:schemeClr val="accent2">
                    <a:lumMod val="75000"/>
                  </a:schemeClr>
                </a:solidFill>
              </a:rPr>
              <a:t>УЧАСТНИКИ ПРОЕКТА: получатели социальных услуг(дети и подростки с ограниченными возможностями здоровья, родители детей с инвалидностью, инвалиды)</a:t>
            </a:r>
          </a:p>
          <a:p>
            <a:pPr marL="0" indent="0">
              <a:buNone/>
            </a:pPr>
            <a:r>
              <a:rPr lang="ru-RU" sz="1300" b="1" dirty="0">
                <a:solidFill>
                  <a:schemeClr val="accent2">
                    <a:lumMod val="75000"/>
                  </a:schemeClr>
                </a:solidFill>
              </a:rPr>
              <a:t>ЦЕЛЬ: создавать условия для формирования трудовых знаний, умений и навыков по приготовлению кондитерских изделий.</a:t>
            </a:r>
          </a:p>
          <a:p>
            <a:pPr marL="0" indent="0">
              <a:buNone/>
            </a:pPr>
            <a:r>
              <a:rPr lang="ru-RU" sz="1300" b="1" dirty="0">
                <a:solidFill>
                  <a:schemeClr val="accent2">
                    <a:lumMod val="75000"/>
                  </a:schemeClr>
                </a:solidFill>
              </a:rPr>
              <a:t>Инновационный процесс свести к открытию новых технологий, традиционных методов, применяемых в жизни.</a:t>
            </a:r>
          </a:p>
          <a:p>
            <a:pPr marL="0" indent="0">
              <a:buNone/>
            </a:pPr>
            <a:r>
              <a:rPr lang="ru-RU" sz="1300" b="1" dirty="0">
                <a:solidFill>
                  <a:schemeClr val="accent2">
                    <a:lumMod val="75000"/>
                  </a:schemeClr>
                </a:solidFill>
              </a:rPr>
              <a:t>ЗАДАЧИ:</a:t>
            </a:r>
          </a:p>
          <a:p>
            <a:pPr lvl="0">
              <a:buFont typeface="Wingdings" pitchFamily="2" charset="2"/>
              <a:buChar char="Ø"/>
            </a:pPr>
            <a:r>
              <a:rPr lang="ru-RU" sz="1300" b="1" dirty="0">
                <a:solidFill>
                  <a:schemeClr val="accent2">
                    <a:lumMod val="75000"/>
                  </a:schemeClr>
                </a:solidFill>
              </a:rPr>
              <a:t>вовлечение получателей социальных услуг в производственный процесс по изготовлению кондитерских изделий с учетом творческого потенциала, фантазий, изобретательности, новаций, открытий и </a:t>
            </a:r>
            <a:r>
              <a:rPr lang="ru-RU" sz="1300" b="1" dirty="0" smtClean="0">
                <a:solidFill>
                  <a:schemeClr val="accent2">
                    <a:lumMod val="75000"/>
                  </a:schemeClr>
                </a:solidFill>
              </a:rPr>
              <a:t>совершенствований;</a:t>
            </a:r>
            <a:endParaRPr lang="ru-RU" sz="1300" b="1" dirty="0">
              <a:solidFill>
                <a:schemeClr val="accent2">
                  <a:lumMod val="75000"/>
                </a:schemeClr>
              </a:solidFill>
            </a:endParaRPr>
          </a:p>
          <a:p>
            <a:pPr lvl="0">
              <a:buFont typeface="Wingdings" pitchFamily="2" charset="2"/>
              <a:buChar char="Ø"/>
            </a:pPr>
            <a:r>
              <a:rPr lang="ru-RU" sz="1300" b="1" dirty="0" smtClean="0">
                <a:solidFill>
                  <a:schemeClr val="accent2">
                    <a:lumMod val="75000"/>
                  </a:schemeClr>
                </a:solidFill>
              </a:rPr>
              <a:t>осваивать </a:t>
            </a:r>
            <a:r>
              <a:rPr lang="ru-RU" sz="1300" b="1" dirty="0">
                <a:solidFill>
                  <a:schemeClr val="accent2">
                    <a:lumMod val="75000"/>
                  </a:schemeClr>
                </a:solidFill>
              </a:rPr>
              <a:t>практические умения и навыки, способствующих самостоятельности и на профессиональном уровне выполнять несложные виды работ в домашних условиях</a:t>
            </a:r>
            <a:r>
              <a:rPr lang="ru-RU" sz="1300" b="1" dirty="0" smtClean="0">
                <a:solidFill>
                  <a:schemeClr val="accent2">
                    <a:lumMod val="75000"/>
                  </a:schemeClr>
                </a:solidFill>
              </a:rPr>
              <a:t>;</a:t>
            </a:r>
            <a:endParaRPr lang="ru-RU" sz="1300" b="1" dirty="0">
              <a:solidFill>
                <a:schemeClr val="accent2">
                  <a:lumMod val="75000"/>
                </a:schemeClr>
              </a:solidFill>
            </a:endParaRPr>
          </a:p>
          <a:p>
            <a:pPr lvl="0">
              <a:buFont typeface="Wingdings" pitchFamily="2" charset="2"/>
              <a:buChar char="Ø"/>
            </a:pPr>
            <a:r>
              <a:rPr lang="ru-RU" sz="1300" b="1" dirty="0">
                <a:solidFill>
                  <a:schemeClr val="accent2">
                    <a:lumMod val="75000"/>
                  </a:schemeClr>
                </a:solidFill>
              </a:rPr>
              <a:t>развивать умения планировать и организовать свою работу осуществлять самоконтроль</a:t>
            </a:r>
            <a:r>
              <a:rPr lang="ru-RU" sz="1300" b="1" dirty="0" smtClean="0">
                <a:solidFill>
                  <a:schemeClr val="accent2">
                    <a:lumMod val="75000"/>
                  </a:schemeClr>
                </a:solidFill>
              </a:rPr>
              <a:t>;</a:t>
            </a:r>
            <a:endParaRPr lang="ru-RU" sz="1300" b="1" dirty="0">
              <a:solidFill>
                <a:schemeClr val="accent2">
                  <a:lumMod val="75000"/>
                </a:schemeClr>
              </a:solidFill>
            </a:endParaRPr>
          </a:p>
          <a:p>
            <a:pPr lvl="0">
              <a:buFont typeface="Wingdings" pitchFamily="2" charset="2"/>
              <a:buChar char="Ø"/>
            </a:pPr>
            <a:r>
              <a:rPr lang="ru-RU" sz="1300" b="1" dirty="0">
                <a:solidFill>
                  <a:schemeClr val="accent2">
                    <a:lumMod val="75000"/>
                  </a:schemeClr>
                </a:solidFill>
              </a:rPr>
              <a:t>воспитывать творческое отношение к труду, трудолюбие, умение сотрудничать в коллективной трудовой деятельности, оказывать взаимопомощь и </a:t>
            </a:r>
            <a:r>
              <a:rPr lang="ru-RU" sz="1300" b="1" dirty="0" err="1">
                <a:solidFill>
                  <a:schemeClr val="accent2">
                    <a:lumMod val="75000"/>
                  </a:schemeClr>
                </a:solidFill>
              </a:rPr>
              <a:t>взаимоподдержку</a:t>
            </a:r>
            <a:r>
              <a:rPr lang="ru-RU" sz="1300" b="1" dirty="0" smtClean="0">
                <a:solidFill>
                  <a:schemeClr val="accent2">
                    <a:lumMod val="75000"/>
                  </a:schemeClr>
                </a:solidFill>
              </a:rPr>
              <a:t>;</a:t>
            </a:r>
            <a:endParaRPr lang="ru-RU" sz="1300" b="1" dirty="0">
              <a:solidFill>
                <a:schemeClr val="accent2">
                  <a:lumMod val="75000"/>
                </a:schemeClr>
              </a:solidFill>
            </a:endParaRPr>
          </a:p>
          <a:p>
            <a:pPr lvl="0">
              <a:buFont typeface="Wingdings" pitchFamily="2" charset="2"/>
              <a:buChar char="Ø"/>
            </a:pPr>
            <a:r>
              <a:rPr lang="ru-RU" sz="1300" b="1" dirty="0">
                <a:solidFill>
                  <a:schemeClr val="accent2">
                    <a:lumMod val="75000"/>
                  </a:schemeClr>
                </a:solidFill>
              </a:rPr>
              <a:t>стремиться к формированию и развитию социально полезных личностных качеств.</a:t>
            </a:r>
          </a:p>
          <a:p>
            <a:pPr marL="0" indent="0">
              <a:buNone/>
            </a:pPr>
            <a:r>
              <a:rPr lang="ru-RU" sz="1300" b="1" dirty="0" smtClean="0">
                <a:solidFill>
                  <a:schemeClr val="accent2">
                    <a:lumMod val="75000"/>
                  </a:schemeClr>
                </a:solidFill>
              </a:rPr>
              <a:t>ДОСТИЖЕНИЯ:</a:t>
            </a:r>
          </a:p>
          <a:p>
            <a:pPr>
              <a:buFont typeface="Wingdings" pitchFamily="2" charset="2"/>
              <a:buChar char="ü"/>
            </a:pPr>
            <a:r>
              <a:rPr lang="ru-RU" sz="1300" b="1" dirty="0" smtClean="0">
                <a:solidFill>
                  <a:schemeClr val="accent2">
                    <a:lumMod val="75000"/>
                  </a:schemeClr>
                </a:solidFill>
              </a:rPr>
              <a:t>С </a:t>
            </a:r>
            <a:r>
              <a:rPr lang="ru-RU" sz="1300" b="1" dirty="0">
                <a:solidFill>
                  <a:schemeClr val="accent2">
                    <a:lumMod val="75000"/>
                  </a:schemeClr>
                </a:solidFill>
              </a:rPr>
              <a:t>момента начала реализации проекта к процессу создания кондитерских изделий было привлечено 27 семей, воспитывающих детей и подростков с ОВЗ. Из числа привлеченных семей (80 %) освоили навыки и умения по использованию кондитерских технологий самостоятельно. </a:t>
            </a:r>
          </a:p>
          <a:p>
            <a:pPr>
              <a:buFont typeface="Wingdings" pitchFamily="2" charset="2"/>
              <a:buChar char="ü"/>
            </a:pPr>
            <a:r>
              <a:rPr lang="ru-RU" sz="1300" b="1" dirty="0" smtClean="0">
                <a:solidFill>
                  <a:schemeClr val="accent2">
                    <a:lumMod val="75000"/>
                  </a:schemeClr>
                </a:solidFill>
              </a:rPr>
              <a:t>В </a:t>
            </a:r>
            <a:r>
              <a:rPr lang="ru-RU" sz="1300" b="1" dirty="0">
                <a:solidFill>
                  <a:schemeClr val="accent2">
                    <a:lumMod val="75000"/>
                  </a:schemeClr>
                </a:solidFill>
              </a:rPr>
              <a:t>мае 2018 года на Областном 5 фестивале-конкурсе пирогов заняли 2-ое место в номинации «Десертный рай» за кондитерское изделие «Зефирное облако».</a:t>
            </a:r>
          </a:p>
          <a:p>
            <a:pPr marL="0" indent="0">
              <a:buNone/>
            </a:pPr>
            <a:endParaRPr lang="ru-RU" sz="1300" b="1" dirty="0">
              <a:solidFill>
                <a:schemeClr val="accent2">
                  <a:lumMod val="75000"/>
                </a:schemeClr>
              </a:solidFill>
            </a:endParaRPr>
          </a:p>
        </p:txBody>
      </p:sp>
      <p:pic>
        <p:nvPicPr>
          <p:cNvPr id="8194" name="Picture 2" descr="C:\Users\SavinAK\Desktop\20180625_1343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1268760"/>
            <a:ext cx="182420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SavinAK\Desktop\20180625_1353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3140968"/>
            <a:ext cx="182420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SavinAK\Desktop\20180503_09555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5157192"/>
            <a:ext cx="1824202"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045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avinAK\Desktop\дети лето 1.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5000"/>
                    </a14:imgEffect>
                  </a14:imgLayer>
                </a14:imgProps>
              </a:ext>
              <a:ext uri="{28A0092B-C50C-407E-A947-70E740481C1C}">
                <a14:useLocalDpi xmlns:a14="http://schemas.microsoft.com/office/drawing/2010/main" val="0"/>
              </a:ext>
            </a:extLst>
          </a:blip>
          <a:srcRect/>
          <a:stretch>
            <a:fillRect/>
          </a:stretch>
        </p:blipFill>
        <p:spPr bwMode="auto">
          <a:xfrm>
            <a:off x="5188952" y="1124744"/>
            <a:ext cx="3955047" cy="410445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51520" y="260648"/>
            <a:ext cx="8686800" cy="838200"/>
          </a:xfrm>
        </p:spPr>
        <p:txBody>
          <a:bodyPr>
            <a:normAutofit/>
          </a:bodyPr>
          <a:lstStyle/>
          <a:p>
            <a:pPr algn="ctr"/>
            <a:r>
              <a:rPr lang="ru-RU" b="1" dirty="0" smtClean="0"/>
              <a:t>«ИППОТЕРАПИЯ»</a:t>
            </a:r>
            <a:endParaRPr lang="ru-RU" b="1" dirty="0"/>
          </a:p>
        </p:txBody>
      </p:sp>
      <p:pic>
        <p:nvPicPr>
          <p:cNvPr id="4" name="Picture 2" descr="C:\Users\0417\Desktop\Логотип.png"/>
          <p:cNvPicPr>
            <a:picLocks noGrp="1" noChangeAspect="1" noChangeArrowheads="1"/>
          </p:cNvPicPr>
          <p:nvPr>
            <p:ph idx="1"/>
          </p:nvPr>
        </p:nvPicPr>
        <p:blipFill rotWithShape="1">
          <a:blip r:embed="rId4" cstate="print">
            <a:extLst>
              <a:ext uri="{BEBA8EAE-BF5A-486C-A8C5-ECC9F3942E4B}">
                <a14:imgProps xmlns:a14="http://schemas.microsoft.com/office/drawing/2010/main">
                  <a14:imgLayer r:embed="rId5">
                    <a14:imgEffect>
                      <a14:brightnessContrast bright="-1000" contrast="-52000"/>
                    </a14:imgEffect>
                  </a14:imgLayer>
                </a14:imgProps>
              </a:ext>
              <a:ext uri="{28A0092B-C50C-407E-A947-70E740481C1C}">
                <a14:useLocalDpi xmlns:a14="http://schemas.microsoft.com/office/drawing/2010/main" val="0"/>
              </a:ext>
            </a:extLst>
          </a:blip>
          <a:srcRect t="3633" r="50050"/>
          <a:stretch/>
        </p:blipFill>
        <p:spPr bwMode="auto">
          <a:xfrm>
            <a:off x="7757121" y="0"/>
            <a:ext cx="1386879"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540" y="1052736"/>
            <a:ext cx="5182412" cy="3293209"/>
          </a:xfrm>
          <a:prstGeom prst="rect">
            <a:avLst/>
          </a:prstGeom>
          <a:noFill/>
        </p:spPr>
        <p:txBody>
          <a:bodyPr wrap="square" rtlCol="0">
            <a:spAutoFit/>
          </a:bodyPr>
          <a:lstStyle/>
          <a:p>
            <a:pPr algn="just"/>
            <a:r>
              <a:rPr lang="ru-RU" sz="1600" b="1" u="sng" dirty="0" smtClean="0">
                <a:solidFill>
                  <a:schemeClr val="accent2">
                    <a:lumMod val="50000"/>
                  </a:schemeClr>
                </a:solidFill>
              </a:rPr>
              <a:t>Цели проекта</a:t>
            </a:r>
            <a:r>
              <a:rPr lang="ru-RU" sz="1600" b="1" u="sng" dirty="0">
                <a:solidFill>
                  <a:schemeClr val="accent2">
                    <a:lumMod val="50000"/>
                  </a:schemeClr>
                </a:solidFill>
              </a:rPr>
              <a:t>:</a:t>
            </a:r>
          </a:p>
          <a:p>
            <a:pPr marL="285750" indent="-285750" algn="just">
              <a:buFont typeface="Wingdings" pitchFamily="2" charset="2"/>
              <a:buChar char="Ø"/>
            </a:pPr>
            <a:r>
              <a:rPr lang="ru-RU" sz="1600" b="1" dirty="0" smtClean="0">
                <a:solidFill>
                  <a:schemeClr val="accent2">
                    <a:lumMod val="50000"/>
                  </a:schemeClr>
                </a:solidFill>
              </a:rPr>
              <a:t>коррекционное </a:t>
            </a:r>
            <a:r>
              <a:rPr lang="ru-RU" sz="1600" b="1" dirty="0">
                <a:solidFill>
                  <a:schemeClr val="accent2">
                    <a:lumMod val="50000"/>
                  </a:schemeClr>
                </a:solidFill>
              </a:rPr>
              <a:t>развитие</a:t>
            </a:r>
          </a:p>
          <a:p>
            <a:pPr marL="285750" indent="-285750" algn="just">
              <a:buFont typeface="Wingdings" pitchFamily="2" charset="2"/>
              <a:buChar char="Ø"/>
            </a:pPr>
            <a:r>
              <a:rPr lang="ru-RU" sz="1600" b="1" dirty="0" smtClean="0">
                <a:solidFill>
                  <a:schemeClr val="accent2">
                    <a:lumMod val="50000"/>
                  </a:schemeClr>
                </a:solidFill>
              </a:rPr>
              <a:t>социальная </a:t>
            </a:r>
            <a:r>
              <a:rPr lang="ru-RU" sz="1600" b="1" dirty="0">
                <a:solidFill>
                  <a:schemeClr val="accent2">
                    <a:lumMod val="50000"/>
                  </a:schemeClr>
                </a:solidFill>
              </a:rPr>
              <a:t>реабилитация и адаптация. </a:t>
            </a:r>
            <a:endParaRPr lang="ru-RU" sz="1600" b="1" dirty="0" smtClean="0">
              <a:solidFill>
                <a:schemeClr val="accent2">
                  <a:lumMod val="50000"/>
                </a:schemeClr>
              </a:solidFill>
            </a:endParaRPr>
          </a:p>
          <a:p>
            <a:pPr algn="just"/>
            <a:endParaRPr lang="ru-RU" sz="1600" b="1" dirty="0">
              <a:solidFill>
                <a:schemeClr val="accent2">
                  <a:lumMod val="50000"/>
                </a:schemeClr>
              </a:solidFill>
            </a:endParaRPr>
          </a:p>
          <a:p>
            <a:pPr algn="just"/>
            <a:r>
              <a:rPr lang="ru-RU" sz="1600" b="1" u="sng" dirty="0">
                <a:solidFill>
                  <a:schemeClr val="accent2">
                    <a:lumMod val="50000"/>
                  </a:schemeClr>
                </a:solidFill>
              </a:rPr>
              <a:t>Задачи </a:t>
            </a:r>
            <a:r>
              <a:rPr lang="ru-RU" sz="1600" b="1" u="sng" dirty="0" smtClean="0">
                <a:solidFill>
                  <a:schemeClr val="accent2">
                    <a:lumMod val="50000"/>
                  </a:schemeClr>
                </a:solidFill>
              </a:rPr>
              <a:t>проекта:</a:t>
            </a:r>
            <a:endParaRPr lang="ru-RU" sz="1600" b="1" u="sng" dirty="0">
              <a:solidFill>
                <a:schemeClr val="accent2">
                  <a:lumMod val="50000"/>
                </a:schemeClr>
              </a:solidFill>
            </a:endParaRPr>
          </a:p>
          <a:p>
            <a:pPr marL="285750" indent="-285750" algn="just">
              <a:buFont typeface="Wingdings" pitchFamily="2" charset="2"/>
              <a:buChar char="ü"/>
            </a:pPr>
            <a:r>
              <a:rPr lang="ru-RU" sz="1600" b="1" dirty="0" smtClean="0">
                <a:solidFill>
                  <a:schemeClr val="accent2">
                    <a:lumMod val="50000"/>
                  </a:schemeClr>
                </a:solidFill>
              </a:rPr>
              <a:t>Коррекция </a:t>
            </a:r>
            <a:r>
              <a:rPr lang="ru-RU" sz="1600" b="1" dirty="0">
                <a:solidFill>
                  <a:schemeClr val="accent2">
                    <a:lumMod val="50000"/>
                  </a:schemeClr>
                </a:solidFill>
              </a:rPr>
              <a:t>эмоционально-волевой сферы;</a:t>
            </a:r>
          </a:p>
          <a:p>
            <a:pPr marL="285750" indent="-285750" algn="just">
              <a:buFont typeface="Wingdings" pitchFamily="2" charset="2"/>
              <a:buChar char="ü"/>
            </a:pPr>
            <a:r>
              <a:rPr lang="ru-RU" sz="1600" b="1" dirty="0" smtClean="0">
                <a:solidFill>
                  <a:schemeClr val="accent2">
                    <a:lumMod val="50000"/>
                  </a:schemeClr>
                </a:solidFill>
              </a:rPr>
              <a:t>Обучение </a:t>
            </a:r>
            <a:r>
              <a:rPr lang="ru-RU" sz="1600" b="1" dirty="0">
                <a:solidFill>
                  <a:schemeClr val="accent2">
                    <a:lumMod val="50000"/>
                  </a:schemeClr>
                </a:solidFill>
              </a:rPr>
              <a:t>навыкам управления собственным телом, распознаванию его потребностей и установлению контроля над ними, коррекция и развитие двигательной сферы</a:t>
            </a:r>
          </a:p>
          <a:p>
            <a:pPr marL="285750" indent="-285750" algn="just">
              <a:buFont typeface="Wingdings" pitchFamily="2" charset="2"/>
              <a:buChar char="ü"/>
            </a:pPr>
            <a:r>
              <a:rPr lang="ru-RU" sz="1600" b="1" dirty="0" smtClean="0">
                <a:solidFill>
                  <a:schemeClr val="accent2">
                    <a:lumMod val="50000"/>
                  </a:schemeClr>
                </a:solidFill>
              </a:rPr>
              <a:t>Расширение </a:t>
            </a:r>
            <a:r>
              <a:rPr lang="ru-RU" sz="1600" b="1" dirty="0">
                <a:solidFill>
                  <a:schemeClr val="accent2">
                    <a:lumMod val="50000"/>
                  </a:schemeClr>
                </a:solidFill>
              </a:rPr>
              <a:t>представлений об окружающем мире;</a:t>
            </a:r>
          </a:p>
          <a:p>
            <a:pPr marL="285750" indent="-285750" algn="just">
              <a:buFont typeface="Wingdings" pitchFamily="2" charset="2"/>
              <a:buChar char="ü"/>
            </a:pPr>
            <a:r>
              <a:rPr lang="ru-RU" sz="1600" b="1" dirty="0" smtClean="0">
                <a:solidFill>
                  <a:schemeClr val="accent2">
                    <a:lumMod val="50000"/>
                  </a:schemeClr>
                </a:solidFill>
              </a:rPr>
              <a:t>Развитие </a:t>
            </a:r>
            <a:r>
              <a:rPr lang="ru-RU" sz="1600" b="1" dirty="0">
                <a:solidFill>
                  <a:schemeClr val="accent2">
                    <a:lumMod val="50000"/>
                  </a:schemeClr>
                </a:solidFill>
              </a:rPr>
              <a:t>психических функций  (восприятие, внимание,  память,  мышление,  речь</a:t>
            </a:r>
            <a:r>
              <a:rPr lang="ru-RU" sz="1600" b="1" dirty="0" smtClean="0">
                <a:solidFill>
                  <a:schemeClr val="accent2">
                    <a:lumMod val="50000"/>
                  </a:schemeClr>
                </a:solidFill>
              </a:rPr>
              <a:t>)</a:t>
            </a:r>
            <a:endParaRPr lang="ru-RU" sz="1600" b="1" dirty="0">
              <a:solidFill>
                <a:schemeClr val="accent2">
                  <a:lumMod val="50000"/>
                </a:schemeClr>
              </a:solidFill>
            </a:endParaRPr>
          </a:p>
        </p:txBody>
      </p:sp>
      <p:sp>
        <p:nvSpPr>
          <p:cNvPr id="3" name="Прямоугольник 2"/>
          <p:cNvSpPr/>
          <p:nvPr/>
        </p:nvSpPr>
        <p:spPr>
          <a:xfrm>
            <a:off x="10027" y="4345945"/>
            <a:ext cx="9133973" cy="2585323"/>
          </a:xfrm>
          <a:prstGeom prst="rect">
            <a:avLst/>
          </a:prstGeom>
        </p:spPr>
        <p:txBody>
          <a:bodyPr wrap="square">
            <a:spAutoFit/>
          </a:bodyPr>
          <a:lstStyle/>
          <a:p>
            <a:r>
              <a:rPr lang="ru-RU" b="1" dirty="0">
                <a:solidFill>
                  <a:schemeClr val="accent2">
                    <a:lumMod val="50000"/>
                  </a:schemeClr>
                </a:solidFill>
              </a:rPr>
              <a:t>Более глубокий эффект (почти чудо</a:t>
            </a:r>
            <a:r>
              <a:rPr lang="ru-RU" b="1" dirty="0" smtClean="0">
                <a:solidFill>
                  <a:schemeClr val="accent2">
                    <a:lumMod val="50000"/>
                  </a:schemeClr>
                </a:solidFill>
              </a:rPr>
              <a:t>)</a:t>
            </a:r>
          </a:p>
          <a:p>
            <a:endParaRPr lang="ru-RU" sz="1200" b="1" dirty="0">
              <a:solidFill>
                <a:schemeClr val="accent2">
                  <a:lumMod val="50000"/>
                </a:schemeClr>
              </a:solidFill>
            </a:endParaRPr>
          </a:p>
          <a:p>
            <a:r>
              <a:rPr lang="ru-RU" sz="1200" b="1" u="sng" dirty="0">
                <a:solidFill>
                  <a:schemeClr val="accent1">
                    <a:lumMod val="50000"/>
                  </a:schemeClr>
                </a:solidFill>
              </a:rPr>
              <a:t>Давид, 13 </a:t>
            </a:r>
            <a:r>
              <a:rPr lang="ru-RU" sz="1200" b="1" u="sng" dirty="0" smtClean="0">
                <a:solidFill>
                  <a:schemeClr val="accent1">
                    <a:lumMod val="50000"/>
                  </a:schemeClr>
                </a:solidFill>
              </a:rPr>
              <a:t>лет</a:t>
            </a:r>
            <a:r>
              <a:rPr lang="ru-RU" sz="1200" b="1" dirty="0" smtClean="0">
                <a:solidFill>
                  <a:schemeClr val="accent1">
                    <a:lumMod val="50000"/>
                  </a:schemeClr>
                </a:solidFill>
              </a:rPr>
              <a:t> </a:t>
            </a:r>
            <a:r>
              <a:rPr lang="ru-RU" sz="1200" b="1" dirty="0" smtClean="0">
                <a:solidFill>
                  <a:schemeClr val="accent2">
                    <a:lumMod val="50000"/>
                  </a:schemeClr>
                </a:solidFill>
              </a:rPr>
              <a:t>- </a:t>
            </a:r>
            <a:r>
              <a:rPr lang="ru-RU" sz="1200" b="1" dirty="0">
                <a:solidFill>
                  <a:schemeClr val="accent2">
                    <a:lumMod val="50000"/>
                  </a:schemeClr>
                </a:solidFill>
              </a:rPr>
              <a:t>расстройства аутистического спектра. </a:t>
            </a:r>
          </a:p>
          <a:p>
            <a:r>
              <a:rPr lang="ru-RU" sz="1200" b="1" dirty="0">
                <a:solidFill>
                  <a:schemeClr val="accent2">
                    <a:lumMod val="50000"/>
                  </a:schemeClr>
                </a:solidFill>
              </a:rPr>
              <a:t>1-е занятие: хаотично бегает по манежу, к лошади не подходит.</a:t>
            </a:r>
          </a:p>
          <a:p>
            <a:r>
              <a:rPr lang="ru-RU" sz="1200" b="1" dirty="0">
                <a:solidFill>
                  <a:schemeClr val="accent2">
                    <a:lumMod val="50000"/>
                  </a:schemeClr>
                </a:solidFill>
              </a:rPr>
              <a:t>3-е занятие: с помощью педагога гладит лошадь, на предложение покормить животное – съедает всё сам (мама поясняет, что ни разу в жизни, никому, и даже ей, Давид не дал ни кусочка еды).</a:t>
            </a:r>
          </a:p>
          <a:p>
            <a:r>
              <a:rPr lang="ru-RU" sz="1200" b="1" dirty="0">
                <a:solidFill>
                  <a:schemeClr val="accent2">
                    <a:lumMod val="50000"/>
                  </a:schemeClr>
                </a:solidFill>
              </a:rPr>
              <a:t>8-е занятие: кормит лошадь, испытывает положительные эмоции.</a:t>
            </a:r>
          </a:p>
          <a:p>
            <a:r>
              <a:rPr lang="ru-RU" sz="1200" b="1" u="sng" dirty="0">
                <a:solidFill>
                  <a:schemeClr val="accent3">
                    <a:lumMod val="50000"/>
                  </a:schemeClr>
                </a:solidFill>
              </a:rPr>
              <a:t>Аристарх, 5 </a:t>
            </a:r>
            <a:r>
              <a:rPr lang="ru-RU" sz="1200" b="1" u="sng" dirty="0" smtClean="0">
                <a:solidFill>
                  <a:schemeClr val="accent3">
                    <a:lumMod val="50000"/>
                  </a:schemeClr>
                </a:solidFill>
              </a:rPr>
              <a:t>лет</a:t>
            </a:r>
            <a:r>
              <a:rPr lang="ru-RU" sz="1200" b="1" dirty="0" smtClean="0">
                <a:solidFill>
                  <a:schemeClr val="accent3">
                    <a:lumMod val="50000"/>
                  </a:schemeClr>
                </a:solidFill>
              </a:rPr>
              <a:t> </a:t>
            </a:r>
            <a:r>
              <a:rPr lang="ru-RU" sz="1200" b="1" dirty="0" smtClean="0">
                <a:solidFill>
                  <a:schemeClr val="accent2">
                    <a:lumMod val="50000"/>
                  </a:schemeClr>
                </a:solidFill>
              </a:rPr>
              <a:t>-задержка </a:t>
            </a:r>
            <a:r>
              <a:rPr lang="ru-RU" sz="1200" b="1" dirty="0">
                <a:solidFill>
                  <a:schemeClr val="accent2">
                    <a:lumMod val="50000"/>
                  </a:schemeClr>
                </a:solidFill>
              </a:rPr>
              <a:t>психического развития, общее недоразвитие речи. 1-е занятие: паническая боязнь собак, 40 минут сидит на руках у педагога, так как по двору гуляет пёс. 5-е занятие: ходит с педагогом, держа пса в поле зрения (15 – 20 метров).</a:t>
            </a:r>
          </a:p>
          <a:p>
            <a:r>
              <a:rPr lang="ru-RU" sz="1200" b="1" dirty="0">
                <a:solidFill>
                  <a:schemeClr val="accent2">
                    <a:lumMod val="50000"/>
                  </a:schemeClr>
                </a:solidFill>
              </a:rPr>
              <a:t>7-е занятие: расстояние сократилось до 5 – 7 метров, но педагог находится между псом и ребёнком.8-е занятие: расстояние 5 – 7 метров, ребёнок проходит рядом с псом. 9-е занятие: трогает пса. 10-е занятие: гладит пса.</a:t>
            </a:r>
          </a:p>
          <a:p>
            <a:r>
              <a:rPr lang="ru-RU" sz="1200" b="1" u="sng" dirty="0">
                <a:solidFill>
                  <a:schemeClr val="accent5">
                    <a:lumMod val="50000"/>
                  </a:schemeClr>
                </a:solidFill>
              </a:rPr>
              <a:t>Саша, 6 </a:t>
            </a:r>
            <a:r>
              <a:rPr lang="ru-RU" sz="1200" b="1" u="sng" dirty="0" smtClean="0">
                <a:solidFill>
                  <a:schemeClr val="accent5">
                    <a:lumMod val="50000"/>
                  </a:schemeClr>
                </a:solidFill>
              </a:rPr>
              <a:t>лет </a:t>
            </a:r>
            <a:r>
              <a:rPr lang="ru-RU" sz="1200" b="1" dirty="0" smtClean="0">
                <a:solidFill>
                  <a:schemeClr val="accent2">
                    <a:lumMod val="50000"/>
                  </a:schemeClr>
                </a:solidFill>
              </a:rPr>
              <a:t>-синдром </a:t>
            </a:r>
            <a:r>
              <a:rPr lang="ru-RU" sz="1200" b="1" dirty="0">
                <a:solidFill>
                  <a:schemeClr val="accent2">
                    <a:lumMod val="50000"/>
                  </a:schemeClr>
                </a:solidFill>
              </a:rPr>
              <a:t>Дауна. 1-е занятие: увидел кошку, начал её душить; после посадки на лошадь начал её щипать, пытался ударить. 6-е занятие: кормит и гладит лошадь.</a:t>
            </a:r>
          </a:p>
        </p:txBody>
      </p:sp>
    </p:spTree>
    <p:extLst>
      <p:ext uri="{BB962C8B-B14F-4D97-AF65-F5344CB8AC3E}">
        <p14:creationId xmlns:p14="http://schemas.microsoft.com/office/powerpoint/2010/main" val="29213813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lstStyle/>
          <a:p>
            <a:pPr algn="ctr"/>
            <a:r>
              <a:rPr lang="ru-RU" dirty="0" smtClean="0">
                <a:effectLst/>
              </a:rPr>
              <a:t>«арт спрей»</a:t>
            </a:r>
            <a:endParaRPr lang="ru-RU" dirty="0"/>
          </a:p>
        </p:txBody>
      </p:sp>
      <p:sp>
        <p:nvSpPr>
          <p:cNvPr id="3" name="Объект 2"/>
          <p:cNvSpPr>
            <a:spLocks noGrp="1"/>
          </p:cNvSpPr>
          <p:nvPr>
            <p:ph idx="1"/>
          </p:nvPr>
        </p:nvSpPr>
        <p:spPr>
          <a:xfrm>
            <a:off x="0" y="1052736"/>
            <a:ext cx="6660232" cy="5805264"/>
          </a:xfrm>
        </p:spPr>
        <p:txBody>
          <a:bodyPr>
            <a:noAutofit/>
          </a:bodyPr>
          <a:lstStyle/>
          <a:p>
            <a:pPr marL="0" indent="0">
              <a:buNone/>
            </a:pPr>
            <a:r>
              <a:rPr lang="ru-RU" sz="2000" b="1" u="sng" dirty="0"/>
              <a:t>Цель:</a:t>
            </a:r>
            <a:endParaRPr lang="ru-RU" sz="2000" dirty="0"/>
          </a:p>
          <a:p>
            <a:pPr lvl="0">
              <a:buFont typeface="Wingdings" pitchFamily="2" charset="2"/>
              <a:buChar char="Ø"/>
            </a:pPr>
            <a:r>
              <a:rPr lang="ru-RU" sz="1400" dirty="0"/>
              <a:t>изготовление </a:t>
            </a:r>
            <a:r>
              <a:rPr lang="ru-RU" sz="1400" b="1" dirty="0"/>
              <a:t>художественной работы в технике распыления краски </a:t>
            </a:r>
            <a:r>
              <a:rPr lang="ru-RU" sz="1400" dirty="0"/>
              <a:t>с использованием флористического материала.</a:t>
            </a:r>
          </a:p>
          <a:p>
            <a:pPr lvl="0">
              <a:buFont typeface="Wingdings" pitchFamily="2" charset="2"/>
              <a:buChar char="Ø"/>
            </a:pPr>
            <a:r>
              <a:rPr lang="ru-RU" sz="1400" dirty="0"/>
              <a:t>дать возможность ребенку даже без особых художественных талантов изготовить красивую картину, то есть создать ситуацию успеха;</a:t>
            </a:r>
          </a:p>
          <a:p>
            <a:pPr lvl="0">
              <a:buFont typeface="Wingdings" pitchFamily="2" charset="2"/>
              <a:buChar char="Ø"/>
            </a:pPr>
            <a:r>
              <a:rPr lang="ru-RU" sz="1400" dirty="0"/>
              <a:t>развивать эстетический вкус</a:t>
            </a:r>
            <a:r>
              <a:rPr lang="ru-RU" sz="1400" dirty="0" smtClean="0"/>
              <a:t>.</a:t>
            </a:r>
          </a:p>
          <a:p>
            <a:pPr lvl="0">
              <a:buFont typeface="Wingdings" pitchFamily="2" charset="2"/>
              <a:buChar char="Ø"/>
            </a:pPr>
            <a:endParaRPr lang="ru-RU" sz="1400" dirty="0"/>
          </a:p>
          <a:p>
            <a:pPr marL="0" indent="0">
              <a:buNone/>
            </a:pPr>
            <a:r>
              <a:rPr lang="ru-RU" sz="2000" b="1" u="sng" dirty="0"/>
              <a:t>Задачи: </a:t>
            </a:r>
            <a:endParaRPr lang="ru-RU" sz="2000" dirty="0"/>
          </a:p>
          <a:p>
            <a:pPr lvl="0">
              <a:buFont typeface="Wingdings" pitchFamily="2" charset="2"/>
              <a:buChar char="ü"/>
            </a:pPr>
            <a:r>
              <a:rPr lang="ru-RU" sz="1400" dirty="0"/>
              <a:t>научить работать в нестандартной художественной технике «АРТ спрей»;</a:t>
            </a:r>
          </a:p>
          <a:p>
            <a:pPr lvl="0">
              <a:buFont typeface="Wingdings" pitchFamily="2" charset="2"/>
              <a:buChar char="ü"/>
            </a:pPr>
            <a:r>
              <a:rPr lang="ru-RU" sz="1400" dirty="0"/>
              <a:t>развивать аккуратность, творческое мышление, воображение;</a:t>
            </a:r>
          </a:p>
          <a:p>
            <a:pPr lvl="0">
              <a:buFont typeface="Wingdings" pitchFamily="2" charset="2"/>
              <a:buChar char="ü"/>
            </a:pPr>
            <a:r>
              <a:rPr lang="ru-RU" sz="1400" dirty="0"/>
              <a:t>воспитывать интерес к изобразительному искусству, любознательность</a:t>
            </a:r>
            <a:r>
              <a:rPr lang="ru-RU" sz="1400" dirty="0" smtClean="0"/>
              <a:t>.</a:t>
            </a:r>
          </a:p>
          <a:p>
            <a:pPr lvl="0">
              <a:buFont typeface="Wingdings" pitchFamily="2" charset="2"/>
              <a:buChar char="ü"/>
            </a:pPr>
            <a:endParaRPr lang="ru-RU" sz="1400" dirty="0"/>
          </a:p>
          <a:p>
            <a:pPr marL="0" indent="0">
              <a:buNone/>
            </a:pPr>
            <a:r>
              <a:rPr lang="ru-RU" sz="2000" b="1" u="sng" dirty="0"/>
              <a:t>Назначение</a:t>
            </a:r>
            <a:r>
              <a:rPr lang="ru-RU" sz="2000" b="1" dirty="0"/>
              <a:t>:</a:t>
            </a:r>
            <a:r>
              <a:rPr lang="ru-RU" sz="2000" dirty="0"/>
              <a:t> </a:t>
            </a:r>
          </a:p>
          <a:p>
            <a:pPr>
              <a:buFont typeface="Wingdings" pitchFamily="2" charset="2"/>
              <a:buChar char="v"/>
            </a:pPr>
            <a:r>
              <a:rPr lang="ru-RU" sz="1400" dirty="0"/>
              <a:t>украшение интерьера, изготовление подарков</a:t>
            </a:r>
            <a:r>
              <a:rPr lang="ru-RU" sz="1400" dirty="0" smtClean="0"/>
              <a:t>.</a:t>
            </a:r>
          </a:p>
          <a:p>
            <a:pPr>
              <a:buFont typeface="Wingdings" pitchFamily="2" charset="2"/>
              <a:buChar char="v"/>
            </a:pPr>
            <a:endParaRPr lang="ru-RU" sz="1400" dirty="0"/>
          </a:p>
          <a:p>
            <a:pPr marL="0" indent="0">
              <a:buNone/>
            </a:pPr>
            <a:r>
              <a:rPr lang="ru-RU" sz="2000" b="1" dirty="0"/>
              <a:t>Флористический рисунок в технике АРТ спрей</a:t>
            </a:r>
            <a:r>
              <a:rPr lang="ru-RU" sz="1400" b="1" dirty="0"/>
              <a:t> </a:t>
            </a:r>
            <a:r>
              <a:rPr lang="ru-RU" sz="1400" dirty="0"/>
              <a:t>- это прекрасный </a:t>
            </a:r>
            <a:r>
              <a:rPr lang="ru-RU" sz="1400" u="sng" dirty="0">
                <a:hlinkClick r:id="rId2"/>
              </a:rPr>
              <a:t>подарок</a:t>
            </a:r>
            <a:r>
              <a:rPr lang="ru-RU" sz="1400" dirty="0"/>
              <a:t> к любому празднику. А так же чудесная возможность сохранить воспоминания о лете или осени. И научиться новой технике художественного рисования с помощью распыления краски.</a:t>
            </a:r>
          </a:p>
        </p:txBody>
      </p:sp>
      <p:pic>
        <p:nvPicPr>
          <p:cNvPr id="1026" name="Picture 2" descr="C:\Users\SavinAK\Desktop\IMG_548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1194480"/>
            <a:ext cx="2115177" cy="282023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vinAK\Desktop\IMG_5487 ярмарка.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5" y="4007076"/>
            <a:ext cx="2115178"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193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rmAutofit fontScale="90000"/>
          </a:bodyPr>
          <a:lstStyle/>
          <a:p>
            <a:pPr algn="ctr"/>
            <a:r>
              <a:rPr lang="ru-RU" b="1" u="sng" dirty="0" smtClean="0">
                <a:effectLst/>
              </a:rPr>
              <a:t>Интернет - сайт </a:t>
            </a:r>
            <a:r>
              <a:rPr lang="ru-RU" b="1" dirty="0" smtClean="0">
                <a:effectLst/>
              </a:rPr>
              <a:t>«</a:t>
            </a:r>
            <a:r>
              <a:rPr lang="ru-RU" b="1" dirty="0">
                <a:effectLst/>
              </a:rPr>
              <a:t>ОТ СЕРДЦА К СЕРДЦУ»</a:t>
            </a:r>
            <a:r>
              <a:rPr lang="ru-RU" dirty="0">
                <a:effectLst/>
              </a:rPr>
              <a:t/>
            </a:r>
            <a:br>
              <a:rPr lang="ru-RU" dirty="0">
                <a:effectLst/>
              </a:rPr>
            </a:br>
            <a:endParaRPr lang="ru-RU" dirty="0"/>
          </a:p>
        </p:txBody>
      </p:sp>
      <p:sp>
        <p:nvSpPr>
          <p:cNvPr id="3" name="Объект 2"/>
          <p:cNvSpPr>
            <a:spLocks noGrp="1"/>
          </p:cNvSpPr>
          <p:nvPr>
            <p:ph idx="1"/>
          </p:nvPr>
        </p:nvSpPr>
        <p:spPr>
          <a:xfrm>
            <a:off x="28600" y="1124744"/>
            <a:ext cx="9115400" cy="4525963"/>
          </a:xfrm>
        </p:spPr>
        <p:txBody>
          <a:bodyPr>
            <a:noAutofit/>
          </a:bodyPr>
          <a:lstStyle/>
          <a:p>
            <a:pPr marL="0" indent="0">
              <a:buNone/>
            </a:pPr>
            <a:r>
              <a:rPr lang="ru-RU" sz="1300" b="1" dirty="0" smtClean="0"/>
              <a:t>Этот проект нацелена </a:t>
            </a:r>
            <a:r>
              <a:rPr lang="ru-RU" sz="1300" b="1" dirty="0"/>
              <a:t>на объединение граждан в коллективы и группы по интересам (живое общение) для проведения различных досуговых мероприятий, совместное решение возникших проблем.</a:t>
            </a:r>
          </a:p>
          <a:p>
            <a:pPr marL="0" indent="0">
              <a:buNone/>
            </a:pPr>
            <a:r>
              <a:rPr lang="ru-RU" sz="1300" dirty="0"/>
              <a:t> </a:t>
            </a:r>
          </a:p>
          <a:p>
            <a:pPr marL="0" indent="0">
              <a:buNone/>
            </a:pPr>
            <a:r>
              <a:rPr lang="ru-RU" sz="1300" b="1" u="sng" dirty="0"/>
              <a:t>ОСОБЕННОСТИ (ВОЗМОЖНОСТИ)</a:t>
            </a:r>
            <a:endParaRPr lang="ru-RU" sz="1300" dirty="0"/>
          </a:p>
          <a:p>
            <a:pPr marL="0" indent="0">
              <a:buNone/>
            </a:pPr>
            <a:r>
              <a:rPr lang="ru-RU" sz="1300" dirty="0"/>
              <a:t>1. Организация сьемки современным видеооборудованием и Он-</a:t>
            </a:r>
            <a:r>
              <a:rPr lang="ru-RU" sz="1300" dirty="0" err="1"/>
              <a:t>лайн</a:t>
            </a:r>
            <a:r>
              <a:rPr lang="ru-RU" sz="1300" dirty="0"/>
              <a:t> трансляция с помощью видео хостинга канала «</a:t>
            </a:r>
            <a:r>
              <a:rPr lang="en-US" sz="1300" dirty="0"/>
              <a:t>YouTube</a:t>
            </a:r>
            <a:r>
              <a:rPr lang="ru-RU" sz="1300" dirty="0"/>
              <a:t>» семинаров, тематических бесед, концертных программ, всевозможных мастер-классов. (в том числе с участием </a:t>
            </a:r>
            <a:r>
              <a:rPr lang="ru-RU" sz="1300" dirty="0" err="1"/>
              <a:t>сурдопереводчика</a:t>
            </a:r>
            <a:r>
              <a:rPr lang="ru-RU" sz="1300" dirty="0"/>
              <a:t> и </a:t>
            </a:r>
            <a:r>
              <a:rPr lang="ru-RU" sz="1300" dirty="0" err="1"/>
              <a:t>тифлопереводчика</a:t>
            </a:r>
            <a:r>
              <a:rPr lang="ru-RU" sz="1300" dirty="0"/>
              <a:t>). </a:t>
            </a:r>
          </a:p>
          <a:p>
            <a:pPr marL="0" indent="0">
              <a:buNone/>
            </a:pPr>
            <a:r>
              <a:rPr lang="ru-RU" sz="1300" dirty="0"/>
              <a:t>2. Психологическая и юридическая помощь в режиме он-</a:t>
            </a:r>
            <a:r>
              <a:rPr lang="ru-RU" sz="1300" dirty="0" err="1"/>
              <a:t>лайн</a:t>
            </a:r>
            <a:r>
              <a:rPr lang="ru-RU" sz="1300" dirty="0"/>
              <a:t>.</a:t>
            </a:r>
          </a:p>
          <a:p>
            <a:pPr marL="0" indent="0">
              <a:buNone/>
            </a:pPr>
            <a:r>
              <a:rPr lang="ru-RU" sz="1300" dirty="0"/>
              <a:t>3. Возможность общения с единомышленниками, друзьями и приобретение новых знакомств посредствам чата общения.</a:t>
            </a:r>
          </a:p>
          <a:p>
            <a:pPr marL="0" indent="0">
              <a:buNone/>
            </a:pPr>
            <a:r>
              <a:rPr lang="ru-RU" sz="1300" dirty="0"/>
              <a:t>4. Организация дистанционного обучения. Компьютерной грамотности, занятия скандинавской ходьбой, оказание первой доврачебной медицинской помощи и консультация по пользованию порталам государственных услуг.</a:t>
            </a:r>
          </a:p>
          <a:p>
            <a:pPr marL="0" indent="0">
              <a:buNone/>
            </a:pPr>
            <a:r>
              <a:rPr lang="ru-RU" sz="1300" dirty="0"/>
              <a:t>5. Связь с волонтерскими организациями по решению различных жизненных ситуаций и проблем. 6. Заключение соглашений о сотрудничестве с Музеями и выставочными залами Московской области для проведения виртуальных экскурсий для маломобильных граждан.</a:t>
            </a:r>
          </a:p>
          <a:p>
            <a:pPr marL="0" indent="0">
              <a:buNone/>
            </a:pPr>
            <a:r>
              <a:rPr lang="ru-RU" sz="1300" dirty="0"/>
              <a:t>7. Участия лиц старшего поколения в культурных, образовательных, физкультурных, оздоровительных, досуговых мероприятиях, культурно-массовых мероприятиях, кружках, секций, консультаций, мастер-классах для пожилых граждан в учреждениях социального обслуживания, культуры, спорта, </a:t>
            </a:r>
            <a:r>
              <a:rPr lang="ru-RU" sz="1300" dirty="0" smtClean="0"/>
              <a:t>здравоохранения и т.д.</a:t>
            </a:r>
            <a:endParaRPr lang="ru-RU" sz="1300" dirty="0"/>
          </a:p>
        </p:txBody>
      </p:sp>
      <p:pic>
        <p:nvPicPr>
          <p:cNvPr id="2050" name="Picture 2" descr="C:\Users\SavinAK\Desktop\uUZtDA_b4IQ.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4924419"/>
            <a:ext cx="2160240" cy="179248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SavinAK\Desktop\Документ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4924419"/>
            <a:ext cx="2570707" cy="179248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SavinAK\Desktop\Документ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4197" y="4982856"/>
            <a:ext cx="3669114" cy="1721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28922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686800" cy="838200"/>
          </a:xfrm>
        </p:spPr>
        <p:txBody>
          <a:bodyPr>
            <a:normAutofit fontScale="90000"/>
          </a:bodyPr>
          <a:lstStyle/>
          <a:p>
            <a:pPr algn="ctr"/>
            <a:r>
              <a:rPr lang="ru-RU" b="1" dirty="0">
                <a:effectLst/>
              </a:rPr>
              <a:t>«СМЕШАРИК»</a:t>
            </a:r>
            <a:r>
              <a:rPr lang="ru-RU" dirty="0">
                <a:effectLst/>
              </a:rPr>
              <a:t/>
            </a:r>
            <a:br>
              <a:rPr lang="ru-RU" dirty="0">
                <a:effectLst/>
              </a:rPr>
            </a:br>
            <a:endParaRPr lang="ru-RU" dirty="0"/>
          </a:p>
        </p:txBody>
      </p:sp>
      <p:sp>
        <p:nvSpPr>
          <p:cNvPr id="3" name="Объект 2"/>
          <p:cNvSpPr>
            <a:spLocks noGrp="1"/>
          </p:cNvSpPr>
          <p:nvPr>
            <p:ph idx="1"/>
          </p:nvPr>
        </p:nvSpPr>
        <p:spPr>
          <a:xfrm>
            <a:off x="48830" y="1166018"/>
            <a:ext cx="6264696" cy="4525963"/>
          </a:xfrm>
        </p:spPr>
        <p:txBody>
          <a:bodyPr>
            <a:normAutofit fontScale="47500" lnSpcReduction="20000"/>
          </a:bodyPr>
          <a:lstStyle/>
          <a:p>
            <a:pPr marL="0" indent="0">
              <a:buNone/>
            </a:pPr>
            <a:r>
              <a:rPr lang="ru-RU" b="1" u="sng" dirty="0"/>
              <a:t>Цель </a:t>
            </a:r>
            <a:r>
              <a:rPr lang="ru-RU" b="1" u="sng" dirty="0" smtClean="0"/>
              <a:t>проекта</a:t>
            </a:r>
            <a:r>
              <a:rPr lang="ru-RU" b="1" dirty="0" smtClean="0"/>
              <a:t> </a:t>
            </a:r>
            <a:r>
              <a:rPr lang="ru-RU" dirty="0"/>
              <a:t>состоит в формировании устойчивых эмоциональных состояний, обеспечивающих ребенку на доступном уровне стабильность в </a:t>
            </a:r>
            <a:r>
              <a:rPr lang="ru-RU" dirty="0" err="1"/>
              <a:t>саморегуляции</a:t>
            </a:r>
            <a:r>
              <a:rPr lang="ru-RU" dirty="0"/>
              <a:t> внутренних процессов и эмоциональную адекватность в контактах с окружающим миром.</a:t>
            </a:r>
          </a:p>
          <a:p>
            <a:pPr marL="0" indent="0">
              <a:buNone/>
            </a:pPr>
            <a:r>
              <a:rPr lang="ru-RU" b="1" u="sng" dirty="0"/>
              <a:t>Задачи </a:t>
            </a:r>
            <a:r>
              <a:rPr lang="ru-RU" b="1" u="sng" dirty="0" smtClean="0"/>
              <a:t>проекта:</a:t>
            </a:r>
            <a:endParaRPr lang="ru-RU" dirty="0"/>
          </a:p>
          <a:p>
            <a:pPr lvl="0">
              <a:buFont typeface="Wingdings" pitchFamily="2" charset="2"/>
              <a:buChar char="Ø"/>
            </a:pPr>
            <a:r>
              <a:rPr lang="ru-RU" dirty="0"/>
              <a:t>Создать условия для распознавания и принятия детьми своих эмоций.</a:t>
            </a:r>
          </a:p>
          <a:p>
            <a:pPr lvl="0">
              <a:buFont typeface="Wingdings" pitchFamily="2" charset="2"/>
              <a:buChar char="Ø"/>
            </a:pPr>
            <a:r>
              <a:rPr lang="ru-RU" dirty="0"/>
              <a:t>Снизить уровень тревожности у детей. </a:t>
            </a:r>
          </a:p>
          <a:p>
            <a:pPr>
              <a:buFont typeface="Wingdings" pitchFamily="2" charset="2"/>
              <a:buChar char="Ø"/>
            </a:pPr>
            <a:r>
              <a:rPr lang="ru-RU" dirty="0"/>
              <a:t>Развить у детей в процессе коррекционных занятий высшие психические функции: внимание, восприятие, память, мышление, воображение.</a:t>
            </a:r>
          </a:p>
          <a:p>
            <a:pPr lvl="0">
              <a:buFont typeface="Wingdings" pitchFamily="2" charset="2"/>
              <a:buChar char="Ø"/>
            </a:pPr>
            <a:r>
              <a:rPr lang="ru-RU" dirty="0"/>
              <a:t>Формировать умения и навыки движений на основе заданного музыкального материала.</a:t>
            </a:r>
          </a:p>
          <a:p>
            <a:pPr>
              <a:buFont typeface="Wingdings" pitchFamily="2" charset="2"/>
              <a:buChar char="Ø"/>
            </a:pPr>
            <a:r>
              <a:rPr lang="ru-RU" dirty="0"/>
              <a:t>Обучение навыкам </a:t>
            </a:r>
            <a:r>
              <a:rPr lang="ru-RU" dirty="0" err="1"/>
              <a:t>саморегуляции</a:t>
            </a:r>
            <a:r>
              <a:rPr lang="ru-RU" dirty="0"/>
              <a:t>.</a:t>
            </a:r>
          </a:p>
          <a:p>
            <a:pPr marL="0" indent="0">
              <a:buNone/>
            </a:pPr>
            <a:r>
              <a:rPr lang="ru-RU" dirty="0" smtClean="0"/>
              <a:t>Для </a:t>
            </a:r>
            <a:r>
              <a:rPr lang="ru-RU" dirty="0"/>
              <a:t>создания </a:t>
            </a:r>
            <a:r>
              <a:rPr lang="ru-RU" dirty="0" smtClean="0"/>
              <a:t>проекта </a:t>
            </a:r>
            <a:r>
              <a:rPr lang="ru-RU" dirty="0"/>
              <a:t>использовались следующие </a:t>
            </a:r>
            <a:r>
              <a:rPr lang="ru-RU" b="1" u="sng" dirty="0"/>
              <a:t>методы коррекции:</a:t>
            </a:r>
            <a:endParaRPr lang="ru-RU" dirty="0"/>
          </a:p>
          <a:p>
            <a:pPr lvl="0">
              <a:buFont typeface="Wingdings" pitchFamily="2" charset="2"/>
              <a:buChar char="ü"/>
            </a:pPr>
            <a:r>
              <a:rPr lang="ru-RU" dirty="0" err="1"/>
              <a:t>игротерапия</a:t>
            </a:r>
            <a:r>
              <a:rPr lang="ru-RU" dirty="0"/>
              <a:t> </a:t>
            </a:r>
          </a:p>
          <a:p>
            <a:pPr lvl="0">
              <a:buFont typeface="Wingdings" pitchFamily="2" charset="2"/>
              <a:buChar char="ü"/>
            </a:pPr>
            <a:r>
              <a:rPr lang="ru-RU" dirty="0"/>
              <a:t>музыкотерапия </a:t>
            </a:r>
          </a:p>
          <a:p>
            <a:pPr lvl="0">
              <a:buFont typeface="Wingdings" pitchFamily="2" charset="2"/>
              <a:buChar char="ü"/>
            </a:pPr>
            <a:r>
              <a:rPr lang="ru-RU" dirty="0"/>
              <a:t>ритмика </a:t>
            </a:r>
          </a:p>
          <a:p>
            <a:pPr>
              <a:buFont typeface="Wingdings" pitchFamily="2" charset="2"/>
              <a:buChar char="ü"/>
            </a:pPr>
            <a:r>
              <a:rPr lang="ru-RU" dirty="0" err="1"/>
              <a:t>психогимнастика</a:t>
            </a:r>
            <a:endParaRPr lang="ru-RU" dirty="0"/>
          </a:p>
        </p:txBody>
      </p:sp>
      <p:sp>
        <p:nvSpPr>
          <p:cNvPr id="4" name="Прямоугольник 3"/>
          <p:cNvSpPr/>
          <p:nvPr/>
        </p:nvSpPr>
        <p:spPr>
          <a:xfrm>
            <a:off x="0" y="5301208"/>
            <a:ext cx="9164600" cy="1569660"/>
          </a:xfrm>
          <a:prstGeom prst="rect">
            <a:avLst/>
          </a:prstGeom>
        </p:spPr>
        <p:txBody>
          <a:bodyPr wrap="square">
            <a:spAutoFit/>
          </a:bodyPr>
          <a:lstStyle/>
          <a:p>
            <a:r>
              <a:rPr lang="ru-RU" sz="1600" b="1" dirty="0" smtClean="0">
                <a:solidFill>
                  <a:schemeClr val="accent2">
                    <a:lumMod val="50000"/>
                  </a:schemeClr>
                </a:solidFill>
              </a:rPr>
              <a:t>Достижения:</a:t>
            </a:r>
          </a:p>
          <a:p>
            <a:r>
              <a:rPr lang="ru-RU" sz="1600" b="1" dirty="0" smtClean="0">
                <a:solidFill>
                  <a:schemeClr val="accent2">
                    <a:lumMod val="50000"/>
                  </a:schemeClr>
                </a:solidFill>
              </a:rPr>
              <a:t>у </a:t>
            </a:r>
            <a:r>
              <a:rPr lang="ru-RU" sz="1600" b="1" dirty="0">
                <a:solidFill>
                  <a:schemeClr val="accent2">
                    <a:lumMod val="50000"/>
                  </a:schemeClr>
                </a:solidFill>
              </a:rPr>
              <a:t>65% детей, участвующих в реализации  </a:t>
            </a:r>
            <a:r>
              <a:rPr lang="ru-RU" sz="1600" b="1" dirty="0" smtClean="0">
                <a:solidFill>
                  <a:schemeClr val="accent2">
                    <a:lumMod val="50000"/>
                  </a:schemeClr>
                </a:solidFill>
              </a:rPr>
              <a:t>проекта  </a:t>
            </a:r>
            <a:r>
              <a:rPr lang="ru-RU" sz="1600" b="1" dirty="0">
                <a:solidFill>
                  <a:schemeClr val="accent2">
                    <a:lumMod val="50000"/>
                  </a:schemeClr>
                </a:solidFill>
              </a:rPr>
              <a:t>стабилизировалось эмоциональное состояние, у 38 % понизился  уровень тревожности, у 77% воспитанников повысился уровень коммуникативного потенциала. Занятия позволили детям чувствовать себя более уверенными, они научились игровому взаимодействию со сверстниками, крупная моторика стала более совершенной, дети овладели навыком  соотнесения  речи с движениями. </a:t>
            </a:r>
          </a:p>
        </p:txBody>
      </p:sp>
      <p:pic>
        <p:nvPicPr>
          <p:cNvPr id="3074" name="Picture 2" descr="C:\Users\SavinAK\Desktop\DSC_10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1196752"/>
            <a:ext cx="2699792" cy="202484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SavinAK\Desktop\DSC_10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9566" y="3429000"/>
            <a:ext cx="2730418" cy="2047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95762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lstStyle/>
          <a:p>
            <a:pPr algn="ctr"/>
            <a:r>
              <a:rPr lang="ru-RU" b="1" dirty="0" smtClean="0">
                <a:effectLst/>
              </a:rPr>
              <a:t>«обучение </a:t>
            </a:r>
            <a:r>
              <a:rPr lang="ru-RU" b="1" dirty="0">
                <a:effectLst/>
              </a:rPr>
              <a:t>пилотированию </a:t>
            </a:r>
            <a:r>
              <a:rPr lang="ru-RU" b="1" dirty="0" smtClean="0">
                <a:effectLst/>
              </a:rPr>
              <a:t>БПЛА»</a:t>
            </a:r>
            <a:endParaRPr lang="ru-RU" dirty="0"/>
          </a:p>
        </p:txBody>
      </p:sp>
      <p:sp>
        <p:nvSpPr>
          <p:cNvPr id="3" name="Объект 2"/>
          <p:cNvSpPr>
            <a:spLocks noGrp="1"/>
          </p:cNvSpPr>
          <p:nvPr>
            <p:ph idx="1"/>
          </p:nvPr>
        </p:nvSpPr>
        <p:spPr>
          <a:xfrm>
            <a:off x="0" y="1052737"/>
            <a:ext cx="9108504" cy="2016224"/>
          </a:xfrm>
        </p:spPr>
        <p:txBody>
          <a:bodyPr>
            <a:normAutofit/>
          </a:bodyPr>
          <a:lstStyle/>
          <a:p>
            <a:pPr marL="0" indent="0">
              <a:buNone/>
            </a:pPr>
            <a:r>
              <a:rPr lang="ru-RU" sz="1800" b="1" dirty="0"/>
              <a:t>Отрасль беспилотных летательных аппаратов (БПЛА) является относительно новой и очень популярна в России и мире. Применение современных систем БПЛА возможно практически во всех областях повседневной жизни людей. Актуальность беспилотных технологий очевидна – это новое слово в науке и технике, способное преобразить привычный мир уже в ближайшее десятилетие. Именно поэтому важно подготовить детей к жизни в новых реалиях и познакомить с современными технологиями.</a:t>
            </a:r>
          </a:p>
        </p:txBody>
      </p:sp>
      <p:sp>
        <p:nvSpPr>
          <p:cNvPr id="4" name="Прямоугольник 3"/>
          <p:cNvSpPr/>
          <p:nvPr/>
        </p:nvSpPr>
        <p:spPr>
          <a:xfrm>
            <a:off x="-13307" y="4725144"/>
            <a:ext cx="9144000" cy="2308324"/>
          </a:xfrm>
          <a:prstGeom prst="rect">
            <a:avLst/>
          </a:prstGeom>
        </p:spPr>
        <p:txBody>
          <a:bodyPr wrap="square">
            <a:spAutoFit/>
          </a:bodyPr>
          <a:lstStyle/>
          <a:p>
            <a:r>
              <a:rPr lang="ru-RU" b="1" dirty="0" smtClean="0"/>
              <a:t>Для </a:t>
            </a:r>
            <a:r>
              <a:rPr lang="ru-RU" b="1" dirty="0"/>
              <a:t>проведения этих занятий к компьютеру подключается пульт управления от </a:t>
            </a:r>
            <a:r>
              <a:rPr lang="ru-RU" b="1" dirty="0" err="1"/>
              <a:t>квадрокоптера</a:t>
            </a:r>
            <a:r>
              <a:rPr lang="ru-RU" b="1" dirty="0"/>
              <a:t> и дети осваивают приемы пилотирования в виртуальной реальности. На этих занятиях очень важно развить у детей мелкую моторику и координацию движения рук и сформировать пространственное мышление. Также на этом этапе дети знакомятся с устройством </a:t>
            </a:r>
            <a:r>
              <a:rPr lang="ru-RU" b="1" dirty="0" err="1"/>
              <a:t>квадрокоптера</a:t>
            </a:r>
            <a:r>
              <a:rPr lang="ru-RU" b="1" dirty="0"/>
              <a:t> и учатся устранять поломки</a:t>
            </a:r>
            <a:r>
              <a:rPr lang="ru-RU" b="1" dirty="0" smtClean="0"/>
              <a:t>. </a:t>
            </a:r>
            <a:r>
              <a:rPr lang="ru-RU" b="1" dirty="0"/>
              <a:t>Данный проект позволяет воспитанникам не только интересно и с пользой провести время, но и возможно приобрести востребованную в будущем профессию. </a:t>
            </a:r>
          </a:p>
          <a:p>
            <a:endParaRPr lang="ru-RU" b="1" dirty="0"/>
          </a:p>
        </p:txBody>
      </p:sp>
      <p:pic>
        <p:nvPicPr>
          <p:cNvPr id="4098" name="Picture 2" descr="C:\Users\SavinAK\Desktop\IMG_32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017420"/>
            <a:ext cx="2304256" cy="153617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avinAK\Desktop\Изображение 0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2569" y="3017420"/>
            <a:ext cx="2232248" cy="154405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SavinAK\Desktop\IMG_306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1827" y="2996784"/>
            <a:ext cx="2335213" cy="1556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45944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5393" y="260648"/>
            <a:ext cx="8686800" cy="838200"/>
          </a:xfrm>
        </p:spPr>
        <p:txBody>
          <a:bodyPr/>
          <a:lstStyle/>
          <a:p>
            <a:pPr algn="ctr"/>
            <a:r>
              <a:rPr lang="ru-RU" dirty="0">
                <a:effectLst/>
              </a:rPr>
              <a:t>«Очень жизненный путь»</a:t>
            </a:r>
            <a:endParaRPr lang="ru-RU" dirty="0"/>
          </a:p>
        </p:txBody>
      </p:sp>
      <p:sp>
        <p:nvSpPr>
          <p:cNvPr id="3" name="Объект 2"/>
          <p:cNvSpPr>
            <a:spLocks noGrp="1"/>
          </p:cNvSpPr>
          <p:nvPr>
            <p:ph idx="1"/>
          </p:nvPr>
        </p:nvSpPr>
        <p:spPr>
          <a:xfrm>
            <a:off x="98004" y="5157192"/>
            <a:ext cx="8947720" cy="1787029"/>
          </a:xfrm>
        </p:spPr>
        <p:txBody>
          <a:bodyPr>
            <a:normAutofit fontScale="47500" lnSpcReduction="20000"/>
          </a:bodyPr>
          <a:lstStyle/>
          <a:p>
            <a:pPr marL="0" indent="0">
              <a:buNone/>
            </a:pPr>
            <a:r>
              <a:rPr lang="ru-RU" b="1" dirty="0" smtClean="0"/>
              <a:t>Более 150 человек заявляют о значительном улучшении здоровья (отмена лекарственных средств лечащим врачом, улучшение показателей памяти – от 20% до 45% - по результатам нейропсихологического тестирования, устранение болевых симптомов в разных частях тела, стабилизация нервно-психического состояния при депрессивных и </a:t>
            </a:r>
            <a:r>
              <a:rPr lang="ru-RU" b="1" dirty="0" err="1" smtClean="0"/>
              <a:t>субдепрессивных</a:t>
            </a:r>
            <a:r>
              <a:rPr lang="ru-RU" b="1" dirty="0" smtClean="0"/>
              <a:t> состояниях). Возраст участников от 25 до 91 года.</a:t>
            </a:r>
          </a:p>
          <a:p>
            <a:pPr marL="0" indent="0">
              <a:buNone/>
            </a:pPr>
            <a:r>
              <a:rPr lang="ru-RU" b="1" dirty="0"/>
              <a:t>Участники констатируют значительные улучшения общего состояния: настроения, сна, аппетита, работоспособности. Важны и качественные перемены, в индивидуальном развитии. То, что наполняет жизнь смыслом и энергией, побуждает работать и творить</a:t>
            </a:r>
            <a:r>
              <a:rPr lang="ru-RU" b="1" dirty="0" smtClean="0"/>
              <a:t>.</a:t>
            </a:r>
          </a:p>
        </p:txBody>
      </p:sp>
      <p:sp>
        <p:nvSpPr>
          <p:cNvPr id="4" name="Прямоугольник 3"/>
          <p:cNvSpPr/>
          <p:nvPr/>
        </p:nvSpPr>
        <p:spPr>
          <a:xfrm>
            <a:off x="107504" y="1052736"/>
            <a:ext cx="6336704" cy="4293483"/>
          </a:xfrm>
          <a:prstGeom prst="rect">
            <a:avLst/>
          </a:prstGeom>
        </p:spPr>
        <p:txBody>
          <a:bodyPr wrap="square">
            <a:spAutoFit/>
          </a:bodyPr>
          <a:lstStyle/>
          <a:p>
            <a:r>
              <a:rPr lang="ru-RU" sz="1300" b="1" dirty="0">
                <a:solidFill>
                  <a:schemeClr val="accent4">
                    <a:lumMod val="50000"/>
                  </a:schemeClr>
                </a:solidFill>
              </a:rPr>
              <a:t>Проект состоит из 4 разделов</a:t>
            </a:r>
            <a:r>
              <a:rPr lang="ru-RU" sz="1300" b="1" dirty="0" smtClean="0">
                <a:solidFill>
                  <a:schemeClr val="accent4">
                    <a:lumMod val="50000"/>
                  </a:schemeClr>
                </a:solidFill>
              </a:rPr>
              <a:t>:</a:t>
            </a:r>
          </a:p>
          <a:p>
            <a:r>
              <a:rPr lang="ru-RU" sz="1300" b="1" dirty="0">
                <a:solidFill>
                  <a:schemeClr val="accent4">
                    <a:lumMod val="50000"/>
                  </a:schemeClr>
                </a:solidFill>
              </a:rPr>
              <a:t>1. Подпрограмма: «ТЕХНИКИ РЕЛАКСАЦИИ». Цель: обучить участников программы способам и техникам самонаблюдения, контроля и регуляции психических состояний.</a:t>
            </a:r>
          </a:p>
          <a:p>
            <a:r>
              <a:rPr lang="ru-RU" sz="1300" b="1" dirty="0">
                <a:solidFill>
                  <a:schemeClr val="accent4">
                    <a:lumMod val="50000"/>
                  </a:schemeClr>
                </a:solidFill>
              </a:rPr>
              <a:t>2. Подпрограмма: «ПСИХОТРЕНИНГОВАЯ ГРУППА». Цель: помочь участникам справиться с переживаниями, препятствующими полноценному общению. В основе лежат методы: </a:t>
            </a:r>
            <a:r>
              <a:rPr lang="ru-RU" sz="1300" b="1" dirty="0" err="1">
                <a:solidFill>
                  <a:schemeClr val="accent4">
                    <a:lumMod val="50000"/>
                  </a:schemeClr>
                </a:solidFill>
              </a:rPr>
              <a:t>гештальттерапии</a:t>
            </a:r>
            <a:r>
              <a:rPr lang="ru-RU" sz="1300" b="1" dirty="0">
                <a:solidFill>
                  <a:schemeClr val="accent4">
                    <a:lumMod val="50000"/>
                  </a:schemeClr>
                </a:solidFill>
              </a:rPr>
              <a:t>, </a:t>
            </a:r>
            <a:r>
              <a:rPr lang="ru-RU" sz="1300" b="1" dirty="0" err="1">
                <a:solidFill>
                  <a:schemeClr val="accent4">
                    <a:lumMod val="50000"/>
                  </a:schemeClr>
                </a:solidFill>
              </a:rPr>
              <a:t>сказкотерапии</a:t>
            </a:r>
            <a:r>
              <a:rPr lang="ru-RU" sz="1300" b="1" dirty="0">
                <a:solidFill>
                  <a:schemeClr val="accent4">
                    <a:lumMod val="50000"/>
                  </a:schemeClr>
                </a:solidFill>
              </a:rPr>
              <a:t>, работы с рисунком и образом.</a:t>
            </a:r>
          </a:p>
          <a:p>
            <a:r>
              <a:rPr lang="ru-RU" sz="1300" b="1" dirty="0">
                <a:solidFill>
                  <a:schemeClr val="accent4">
                    <a:lumMod val="50000"/>
                  </a:schemeClr>
                </a:solidFill>
              </a:rPr>
              <a:t>3. Подпрограмма «КОНСУЛЬТИРОВАНИЕ И ДИАГНОСТИКА». Используются приемы </a:t>
            </a:r>
            <a:r>
              <a:rPr lang="ru-RU" sz="1300" b="1" dirty="0" err="1">
                <a:solidFill>
                  <a:schemeClr val="accent4">
                    <a:lumMod val="50000"/>
                  </a:schemeClr>
                </a:solidFill>
              </a:rPr>
              <a:t>гештальттерапии</a:t>
            </a:r>
            <a:r>
              <a:rPr lang="ru-RU" sz="1300" b="1" dirty="0">
                <a:solidFill>
                  <a:schemeClr val="accent4">
                    <a:lumMod val="50000"/>
                  </a:schemeClr>
                </a:solidFill>
              </a:rPr>
              <a:t>, </a:t>
            </a:r>
            <a:r>
              <a:rPr lang="ru-RU" sz="1300" b="1" dirty="0" err="1">
                <a:solidFill>
                  <a:schemeClr val="accent4">
                    <a:lumMod val="50000"/>
                  </a:schemeClr>
                </a:solidFill>
              </a:rPr>
              <a:t>сказкотерапии</a:t>
            </a:r>
            <a:r>
              <a:rPr lang="ru-RU" sz="1300" b="1" dirty="0">
                <a:solidFill>
                  <a:schemeClr val="accent4">
                    <a:lumMod val="50000"/>
                  </a:schemeClr>
                </a:solidFill>
              </a:rPr>
              <a:t>, краткосрочной психотерапии, психологического консультирования. Нейропсихологическая диагностика, психодиагностическое интервью,</a:t>
            </a:r>
          </a:p>
          <a:p>
            <a:r>
              <a:rPr lang="ru-RU" sz="1300" b="1" dirty="0">
                <a:solidFill>
                  <a:schemeClr val="accent4">
                    <a:lumMod val="50000"/>
                  </a:schemeClr>
                </a:solidFill>
              </a:rPr>
              <a:t>4. Подпрограмма: «ОЗДОРОВИТЕЛЬНЫЕ ТЕХНИКИ». Изучение и отработка оздоровительных комплексов </a:t>
            </a:r>
            <a:r>
              <a:rPr lang="ru-RU" sz="1300" b="1" dirty="0" err="1">
                <a:solidFill>
                  <a:schemeClr val="accent4">
                    <a:lumMod val="50000"/>
                  </a:schemeClr>
                </a:solidFill>
              </a:rPr>
              <a:t>Ци-гун</a:t>
            </a:r>
            <a:r>
              <a:rPr lang="ru-RU" sz="1300" b="1" dirty="0">
                <a:solidFill>
                  <a:schemeClr val="accent4">
                    <a:lumMod val="50000"/>
                  </a:schemeClr>
                </a:solidFill>
              </a:rPr>
              <a:t> терапии, </a:t>
            </a:r>
            <a:r>
              <a:rPr lang="ru-RU" sz="1300" b="1" dirty="0" err="1">
                <a:solidFill>
                  <a:schemeClr val="accent4">
                    <a:lumMod val="50000"/>
                  </a:schemeClr>
                </a:solidFill>
              </a:rPr>
              <a:t>кинезиологических</a:t>
            </a:r>
            <a:r>
              <a:rPr lang="ru-RU" sz="1300" b="1" dirty="0">
                <a:solidFill>
                  <a:schemeClr val="accent4">
                    <a:lumMod val="50000"/>
                  </a:schemeClr>
                </a:solidFill>
              </a:rPr>
              <a:t> комплексов упражнений.</a:t>
            </a:r>
          </a:p>
          <a:p>
            <a:r>
              <a:rPr lang="ru-RU" sz="1300" b="1" dirty="0" err="1">
                <a:solidFill>
                  <a:schemeClr val="accent4">
                    <a:lumMod val="50000"/>
                  </a:schemeClr>
                </a:solidFill>
              </a:rPr>
              <a:t>Кинезитерапия</a:t>
            </a:r>
            <a:r>
              <a:rPr lang="ru-RU" sz="1300" b="1" dirty="0">
                <a:solidFill>
                  <a:schemeClr val="accent4">
                    <a:lumMod val="50000"/>
                  </a:schemeClr>
                </a:solidFill>
              </a:rPr>
              <a:t> - «Психомоторная компенсация».  Предназначена для поддержания нейробиологического функционирования мозговых систем. «Психомоторная компенсация» включает в себя упражнения, позволяющие обрести позитивность, активность, ясность и способность концентрировать внимание. Могут выполняться стоя, сидя, а при необходимости и лежа. Это профилактика мозговых нарушений и коррекция </a:t>
            </a:r>
            <a:r>
              <a:rPr lang="ru-RU" sz="1300" b="1" dirty="0" err="1">
                <a:solidFill>
                  <a:schemeClr val="accent4">
                    <a:lumMod val="50000"/>
                  </a:schemeClr>
                </a:solidFill>
              </a:rPr>
              <a:t>дефицитарности</a:t>
            </a:r>
            <a:r>
              <a:rPr lang="ru-RU" sz="1300" b="1" dirty="0">
                <a:solidFill>
                  <a:schemeClr val="accent4">
                    <a:lumMod val="50000"/>
                  </a:schemeClr>
                </a:solidFill>
              </a:rPr>
              <a:t> и возрастных когнитивных нарушений.</a:t>
            </a:r>
          </a:p>
          <a:p>
            <a:endParaRPr lang="ru-RU" sz="1300" b="1" dirty="0">
              <a:solidFill>
                <a:schemeClr val="accent4">
                  <a:lumMod val="50000"/>
                </a:schemeClr>
              </a:solidFill>
            </a:endParaRPr>
          </a:p>
        </p:txBody>
      </p:sp>
      <p:pic>
        <p:nvPicPr>
          <p:cNvPr id="5122" name="Picture 2" descr="C:\Users\SavinAK\Desktop\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208" y="1174633"/>
            <a:ext cx="2525769" cy="189432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SavinAK\Desktop\AQEZ04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3268610"/>
            <a:ext cx="2525769"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048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r>
              <a:rPr lang="ru-RU" dirty="0">
                <a:effectLst/>
              </a:rPr>
              <a:t>«Очумелые идеи - #</a:t>
            </a:r>
            <a:r>
              <a:rPr lang="ru-RU" dirty="0" err="1">
                <a:effectLst/>
              </a:rPr>
              <a:t>УмелыйФристайл</a:t>
            </a:r>
            <a:r>
              <a:rPr lang="ru-RU" dirty="0">
                <a:effectLst/>
              </a:rPr>
              <a:t>»</a:t>
            </a:r>
            <a:endParaRPr lang="ru-RU" dirty="0"/>
          </a:p>
        </p:txBody>
      </p:sp>
      <p:sp>
        <p:nvSpPr>
          <p:cNvPr id="3" name="Объект 2"/>
          <p:cNvSpPr>
            <a:spLocks noGrp="1"/>
          </p:cNvSpPr>
          <p:nvPr>
            <p:ph idx="1"/>
          </p:nvPr>
        </p:nvSpPr>
        <p:spPr>
          <a:xfrm>
            <a:off x="35496" y="1052736"/>
            <a:ext cx="9108504" cy="4525963"/>
          </a:xfrm>
        </p:spPr>
        <p:txBody>
          <a:bodyPr>
            <a:noAutofit/>
          </a:bodyPr>
          <a:lstStyle/>
          <a:p>
            <a:pPr marL="0" indent="0">
              <a:buNone/>
            </a:pPr>
            <a:r>
              <a:rPr lang="ru-RU" sz="1600" b="1" dirty="0"/>
              <a:t>Цель проекта</a:t>
            </a:r>
            <a:r>
              <a:rPr lang="ru-RU" sz="1600" dirty="0"/>
              <a:t> - разработка и внедрение в работу новых социально-инновационных практик для разностороннего подхода к реабилитации инвалидов и охвата максимально количества граждан пожилого возраста и инвалидов. </a:t>
            </a:r>
          </a:p>
          <a:p>
            <a:pPr marL="0" indent="0">
              <a:buNone/>
            </a:pPr>
            <a:r>
              <a:rPr lang="ru-RU" sz="1600" b="1" dirty="0"/>
              <a:t>Задача проекта </a:t>
            </a:r>
            <a:r>
              <a:rPr lang="ru-RU" sz="1600" dirty="0"/>
              <a:t>– сделать жизнь человека интересной. </a:t>
            </a:r>
            <a:endParaRPr lang="ru-RU" sz="1600" dirty="0" smtClean="0"/>
          </a:p>
          <a:p>
            <a:pPr marL="0" indent="0">
              <a:buNone/>
            </a:pPr>
            <a:r>
              <a:rPr lang="ru-RU" sz="1600" dirty="0" smtClean="0"/>
              <a:t>Каждый </a:t>
            </a:r>
            <a:r>
              <a:rPr lang="ru-RU" sz="1600" dirty="0"/>
              <a:t>человек – творец, остается только найти в каком деле.</a:t>
            </a:r>
          </a:p>
          <a:p>
            <a:pPr marL="0" indent="0">
              <a:buNone/>
            </a:pPr>
            <a:r>
              <a:rPr lang="ru-RU" sz="1600" b="1" dirty="0"/>
              <a:t>#</a:t>
            </a:r>
            <a:r>
              <a:rPr lang="ru-RU" sz="1600" b="1" dirty="0" err="1"/>
              <a:t>УмелыйФристайл</a:t>
            </a:r>
            <a:r>
              <a:rPr lang="ru-RU" sz="1600" b="1" dirty="0"/>
              <a:t> </a:t>
            </a:r>
            <a:r>
              <a:rPr lang="ru-RU" sz="1600" dirty="0"/>
              <a:t>– результат работы проекта «</a:t>
            </a:r>
            <a:r>
              <a:rPr lang="ru-RU" sz="1600" dirty="0" err="1"/>
              <a:t>очУМЕЛЫЕ</a:t>
            </a:r>
            <a:r>
              <a:rPr lang="ru-RU" sz="1600" dirty="0"/>
              <a:t> ручки», </a:t>
            </a:r>
            <a:endParaRPr lang="ru-RU" sz="1600" dirty="0" smtClean="0"/>
          </a:p>
          <a:p>
            <a:pPr marL="0" indent="0">
              <a:buNone/>
            </a:pPr>
            <a:r>
              <a:rPr lang="ru-RU" sz="1600" dirty="0" smtClean="0"/>
              <a:t>отмечен </a:t>
            </a:r>
            <a:r>
              <a:rPr lang="ru-RU" sz="1600" dirty="0"/>
              <a:t>в 2013 году дипломом </a:t>
            </a:r>
            <a:r>
              <a:rPr lang="en-US" sz="1600" dirty="0"/>
              <a:t>I </a:t>
            </a:r>
            <a:r>
              <a:rPr lang="ru-RU" sz="1600" dirty="0"/>
              <a:t>степени и в 2016 году  </a:t>
            </a:r>
            <a:r>
              <a:rPr lang="en-US" sz="1600" dirty="0"/>
              <a:t>II </a:t>
            </a:r>
            <a:r>
              <a:rPr lang="ru-RU" sz="1600" dirty="0"/>
              <a:t>степени премии Губернатора Московской области «Наше Подмосковье». (</a:t>
            </a:r>
            <a:r>
              <a:rPr lang="ru-RU" sz="1600" dirty="0" err="1"/>
              <a:t>А.Ю.Воробьев</a:t>
            </a:r>
            <a:r>
              <a:rPr lang="ru-RU" sz="1600" dirty="0"/>
              <a:t>)</a:t>
            </a:r>
          </a:p>
          <a:p>
            <a:pPr marL="0" indent="0">
              <a:buNone/>
            </a:pPr>
            <a:r>
              <a:rPr lang="ru-RU" sz="1600" dirty="0"/>
              <a:t>Многолетние креативные наработки легли в основу нового проекта. Мы научились творить,  создавать и хотим делиться своим опытом с другими. </a:t>
            </a:r>
            <a:endParaRPr lang="ru-RU" sz="1600" dirty="0" smtClean="0"/>
          </a:p>
          <a:p>
            <a:pPr marL="0" indent="0">
              <a:buNone/>
            </a:pPr>
            <a:r>
              <a:rPr lang="ru-RU" sz="1600" dirty="0"/>
              <a:t>Сейчас  популярностью в жителей пользуется техника изготовления реалистичных цветов из </a:t>
            </a:r>
            <a:r>
              <a:rPr lang="ru-RU" sz="1600" dirty="0" err="1"/>
              <a:t>фоамирана</a:t>
            </a:r>
            <a:r>
              <a:rPr lang="ru-RU" sz="1600" dirty="0"/>
              <a:t>. Цветами украшена столовая нашего учреждения, малая архитектурная форма «Лейка».</a:t>
            </a:r>
          </a:p>
          <a:p>
            <a:pPr marL="0" indent="0">
              <a:buNone/>
            </a:pPr>
            <a:r>
              <a:rPr lang="ru-RU" sz="1600" dirty="0"/>
              <a:t>Как результат деятельности творческого проекта «ОЧУМЕЛЫЕ ИДЕИ - #</a:t>
            </a:r>
            <a:r>
              <a:rPr lang="ru-RU" sz="1600" dirty="0" err="1"/>
              <a:t>умелыйфристайл</a:t>
            </a:r>
            <a:r>
              <a:rPr lang="ru-RU" sz="1600" dirty="0"/>
              <a:t>»  - цветочные, фруктовые, конфетные композиции и букеты, сделанные руками наших жителей, для того, чтобы сказать «спасибо» нашим волонтерам и гостям учреждения за оказанную спонсорскую помощь.</a:t>
            </a:r>
          </a:p>
          <a:p>
            <a:pPr marL="0" indent="0">
              <a:buNone/>
            </a:pPr>
            <a:r>
              <a:rPr lang="ru-RU" sz="1600" dirty="0"/>
              <a:t>На достигнутом мы не останавливаемся, </a:t>
            </a:r>
            <a:endParaRPr lang="ru-RU" sz="1600" dirty="0" smtClean="0"/>
          </a:p>
          <a:p>
            <a:pPr marL="0" indent="0">
              <a:buNone/>
            </a:pPr>
            <a:r>
              <a:rPr lang="ru-RU" sz="1600" dirty="0" smtClean="0"/>
              <a:t>в планах </a:t>
            </a:r>
            <a:r>
              <a:rPr lang="ru-RU" sz="1600" dirty="0"/>
              <a:t>внедрение технологии </a:t>
            </a:r>
            <a:r>
              <a:rPr lang="ru-RU" sz="1600" dirty="0" smtClean="0"/>
              <a:t>молекулярной</a:t>
            </a:r>
          </a:p>
          <a:p>
            <a:pPr marL="0" indent="0">
              <a:buNone/>
            </a:pPr>
            <a:r>
              <a:rPr lang="ru-RU" sz="1600" dirty="0" smtClean="0"/>
              <a:t>кухни </a:t>
            </a:r>
            <a:r>
              <a:rPr lang="ru-RU" sz="1600" dirty="0"/>
              <a:t>на базе </a:t>
            </a:r>
            <a:r>
              <a:rPr lang="ru-RU" sz="1600" dirty="0" err="1"/>
              <a:t>фитобара</a:t>
            </a:r>
            <a:r>
              <a:rPr lang="ru-RU" sz="1600" dirty="0"/>
              <a:t> учреждения</a:t>
            </a:r>
            <a:r>
              <a:rPr lang="ru-RU" sz="1600" dirty="0" smtClean="0"/>
              <a:t>,</a:t>
            </a:r>
          </a:p>
          <a:p>
            <a:pPr marL="0" indent="0">
              <a:buNone/>
            </a:pPr>
            <a:r>
              <a:rPr lang="ru-RU" sz="1600" dirty="0" smtClean="0"/>
              <a:t>и </a:t>
            </a:r>
            <a:r>
              <a:rPr lang="ru-RU" sz="1600" dirty="0"/>
              <a:t>многое другое.</a:t>
            </a:r>
          </a:p>
          <a:p>
            <a:pPr marL="0" indent="0">
              <a:buNone/>
            </a:pPr>
            <a:endParaRPr lang="ru-RU" sz="1600" dirty="0"/>
          </a:p>
          <a:p>
            <a:pPr marL="0" indent="0">
              <a:buNone/>
            </a:pPr>
            <a:endParaRPr lang="ru-RU" sz="1600" dirty="0"/>
          </a:p>
        </p:txBody>
      </p:sp>
      <p:pic>
        <p:nvPicPr>
          <p:cNvPr id="6146" name="Picture 2" descr="C:\Users\SavinAK\Desktop\IMG_958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3968" y="5155580"/>
            <a:ext cx="2385239" cy="1590469"/>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SavinAK\Desktop\IMG_076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556792"/>
            <a:ext cx="1657405" cy="124305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SavinAK\Desktop\ОЧУМЕЛЫЕ.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5154596"/>
            <a:ext cx="2160240" cy="1592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8341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0619" y="260648"/>
            <a:ext cx="8686800" cy="838200"/>
          </a:xfrm>
        </p:spPr>
        <p:txBody>
          <a:bodyPr>
            <a:normAutofit fontScale="90000"/>
          </a:bodyPr>
          <a:lstStyle/>
          <a:p>
            <a:pPr algn="ctr"/>
            <a:r>
              <a:rPr lang="ru-RU" b="1" i="1" dirty="0" smtClean="0">
                <a:effectLst/>
              </a:rPr>
              <a:t>«БОС – </a:t>
            </a:r>
            <a:r>
              <a:rPr lang="ru-RU" b="1" i="1" dirty="0" err="1" smtClean="0">
                <a:effectLst/>
              </a:rPr>
              <a:t>терапиЯ</a:t>
            </a:r>
            <a:r>
              <a:rPr lang="ru-RU" b="1" i="1" dirty="0" smtClean="0">
                <a:effectLst/>
              </a:rPr>
              <a:t>»</a:t>
            </a:r>
            <a:r>
              <a:rPr lang="ru-RU" i="1" dirty="0">
                <a:effectLst/>
              </a:rPr>
              <a:t/>
            </a:r>
            <a:br>
              <a:rPr lang="ru-RU" i="1" dirty="0">
                <a:effectLst/>
              </a:rPr>
            </a:br>
            <a:endParaRPr lang="ru-RU" dirty="0"/>
          </a:p>
        </p:txBody>
      </p:sp>
      <p:sp>
        <p:nvSpPr>
          <p:cNvPr id="3" name="Объект 2"/>
          <p:cNvSpPr>
            <a:spLocks noGrp="1"/>
          </p:cNvSpPr>
          <p:nvPr>
            <p:ph idx="1"/>
          </p:nvPr>
        </p:nvSpPr>
        <p:spPr>
          <a:xfrm>
            <a:off x="0" y="1124744"/>
            <a:ext cx="9144000" cy="5733256"/>
          </a:xfrm>
        </p:spPr>
        <p:txBody>
          <a:bodyPr>
            <a:normAutofit fontScale="40000" lnSpcReduction="20000"/>
          </a:bodyPr>
          <a:lstStyle/>
          <a:p>
            <a:pPr marL="0" indent="0">
              <a:buNone/>
            </a:pPr>
            <a:r>
              <a:rPr lang="ru-RU" dirty="0"/>
              <a:t>Проект направлен на раннее выявление отклонений в развитии детей и осуществление коррекционных мероприятий.</a:t>
            </a:r>
          </a:p>
          <a:p>
            <a:pPr marL="0" indent="0">
              <a:buNone/>
            </a:pPr>
            <a:r>
              <a:rPr lang="ru-RU" dirty="0"/>
              <a:t>В основу работы положен опыт комплексного подхода в нейропсихологическом сопровождении детей с ОВЗ.</a:t>
            </a:r>
          </a:p>
          <a:p>
            <a:pPr marL="0" indent="0">
              <a:buNone/>
            </a:pPr>
            <a:r>
              <a:rPr lang="ru-RU" dirty="0"/>
              <a:t>В комплексную реабилитацию детей и подростков с ограниченными возможностями был внедрен метод биологической обратной связи (БОС).</a:t>
            </a:r>
            <a:endParaRPr lang="ru-RU" b="1" dirty="0"/>
          </a:p>
          <a:p>
            <a:pPr marL="0" indent="0">
              <a:buNone/>
            </a:pPr>
            <a:r>
              <a:rPr lang="ru-RU" b="1" dirty="0"/>
              <a:t>БОС</a:t>
            </a:r>
            <a:r>
              <a:rPr lang="ru-RU" dirty="0"/>
              <a:t> - уникальная технология, основанная на применении современной электронной аппаратуры. Это новый нефармакологический метод реабилитации, включающий в себя целый комплекс реабилитационных услуг: </a:t>
            </a:r>
            <a:r>
              <a:rPr lang="ru-RU" b="1" dirty="0"/>
              <a:t>исследовательских (экспериментальных), коррекционных, развивающих, оздоровительных, профилактических.</a:t>
            </a:r>
          </a:p>
          <a:p>
            <a:pPr marL="0" indent="0">
              <a:buNone/>
            </a:pPr>
            <a:r>
              <a:rPr lang="ru-RU" b="1" dirty="0"/>
              <a:t>В основе БОС </a:t>
            </a:r>
            <a:r>
              <a:rPr lang="ru-RU" dirty="0"/>
              <a:t>лежит главный психофизиологический закон о зависимости между ощущениями и раздражителями.</a:t>
            </a:r>
          </a:p>
          <a:p>
            <a:pPr marL="0" indent="0">
              <a:buNone/>
            </a:pPr>
            <a:r>
              <a:rPr lang="ru-RU" b="1" dirty="0"/>
              <a:t>Основная задача </a:t>
            </a:r>
            <a:r>
              <a:rPr lang="ru-RU" dirty="0"/>
              <a:t>- это обучение детей навыкам психофизиологической </a:t>
            </a:r>
            <a:r>
              <a:rPr lang="ru-RU" dirty="0" err="1"/>
              <a:t>саморегуляции</a:t>
            </a:r>
            <a:r>
              <a:rPr lang="ru-RU" dirty="0"/>
              <a:t> через режим биокомпьютерной игры. В качестве сигнала обратной связи используются мультипликационные сюжеты.</a:t>
            </a:r>
          </a:p>
          <a:p>
            <a:pPr marL="0" indent="0">
              <a:buNone/>
            </a:pPr>
            <a:r>
              <a:rPr lang="ru-RU" b="1" dirty="0" smtClean="0"/>
              <a:t>Технология </a:t>
            </a:r>
            <a:r>
              <a:rPr lang="ru-RU" b="1" dirty="0"/>
              <a:t>уникальна </a:t>
            </a:r>
            <a:r>
              <a:rPr lang="ru-RU" dirty="0"/>
              <a:t>тем, что практически </a:t>
            </a:r>
            <a:r>
              <a:rPr lang="ru-RU" b="1" dirty="0"/>
              <a:t>не имеет противопоказаний, </a:t>
            </a:r>
            <a:r>
              <a:rPr lang="ru-RU" dirty="0"/>
              <a:t>за исключением: состояний острого психоза, эпилепсии, выраженного слабоумия.</a:t>
            </a:r>
          </a:p>
          <a:p>
            <a:pPr marL="0" indent="0">
              <a:buNone/>
            </a:pPr>
            <a:r>
              <a:rPr lang="ru-RU" dirty="0"/>
              <a:t>Программное обеспечение компьютерной системы – современный, </a:t>
            </a:r>
            <a:endParaRPr lang="ru-RU" dirty="0" smtClean="0"/>
          </a:p>
          <a:p>
            <a:pPr marL="0" indent="0">
              <a:buNone/>
            </a:pPr>
            <a:r>
              <a:rPr lang="ru-RU" dirty="0" smtClean="0"/>
              <a:t>высокотехнологичный </a:t>
            </a:r>
            <a:r>
              <a:rPr lang="ru-RU" dirty="0"/>
              <a:t>продукт, использующий весь спектр </a:t>
            </a:r>
            <a:r>
              <a:rPr lang="ru-RU" dirty="0" smtClean="0"/>
              <a:t>мультимедийных</a:t>
            </a:r>
          </a:p>
          <a:p>
            <a:pPr marL="0" indent="0">
              <a:buNone/>
            </a:pPr>
            <a:r>
              <a:rPr lang="ru-RU" dirty="0" smtClean="0"/>
              <a:t>возможностей </a:t>
            </a:r>
            <a:r>
              <a:rPr lang="ru-RU" dirty="0"/>
              <a:t>современных компьютерных технологий.</a:t>
            </a:r>
          </a:p>
          <a:p>
            <a:pPr marL="0" indent="0">
              <a:buNone/>
            </a:pPr>
            <a:r>
              <a:rPr lang="ru-RU" dirty="0"/>
              <a:t>Технология позволяет быстро и эффективно осваивать механизмы произвольной </a:t>
            </a:r>
            <a:endParaRPr lang="ru-RU" dirty="0" smtClean="0"/>
          </a:p>
          <a:p>
            <a:pPr marL="0" indent="0">
              <a:buNone/>
            </a:pPr>
            <a:r>
              <a:rPr lang="ru-RU" dirty="0" err="1" smtClean="0"/>
              <a:t>саморегуляции</a:t>
            </a:r>
            <a:r>
              <a:rPr lang="ru-RU" dirty="0"/>
              <a:t>, что значительно расширяет адаптационные возможности человека. </a:t>
            </a:r>
            <a:endParaRPr lang="ru-RU" dirty="0" smtClean="0"/>
          </a:p>
          <a:p>
            <a:pPr marL="0" indent="0">
              <a:buNone/>
            </a:pPr>
            <a:r>
              <a:rPr lang="ru-RU" dirty="0" smtClean="0"/>
              <a:t>Обучение </a:t>
            </a:r>
            <a:r>
              <a:rPr lang="ru-RU" dirty="0"/>
              <a:t>происходит под контролем объективных физиологических </a:t>
            </a:r>
            <a:r>
              <a:rPr lang="ru-RU" dirty="0" smtClean="0"/>
              <a:t>данных, </a:t>
            </a:r>
          </a:p>
          <a:p>
            <a:pPr marL="0" indent="0">
              <a:buNone/>
            </a:pPr>
            <a:r>
              <a:rPr lang="ru-RU" dirty="0" smtClean="0"/>
              <a:t>что </a:t>
            </a:r>
            <a:r>
              <a:rPr lang="ru-RU" dirty="0"/>
              <a:t>позволяет выработать навык, максимально соответствующий индивидуальным </a:t>
            </a:r>
            <a:endParaRPr lang="ru-RU" dirty="0" smtClean="0"/>
          </a:p>
          <a:p>
            <a:pPr marL="0" indent="0">
              <a:buNone/>
            </a:pPr>
            <a:r>
              <a:rPr lang="ru-RU" dirty="0" smtClean="0"/>
              <a:t>особенностям </a:t>
            </a:r>
            <a:r>
              <a:rPr lang="ru-RU" dirty="0"/>
              <a:t>каждого ребенка</a:t>
            </a:r>
            <a:r>
              <a:rPr lang="ru-RU" dirty="0" smtClean="0"/>
              <a:t>.</a:t>
            </a:r>
          </a:p>
          <a:p>
            <a:pPr marL="0" indent="0">
              <a:buNone/>
            </a:pPr>
            <a:endParaRPr lang="ru-RU" dirty="0" smtClean="0"/>
          </a:p>
          <a:p>
            <a:pPr marL="0" indent="0">
              <a:buNone/>
            </a:pPr>
            <a:endParaRPr lang="ru-RU" dirty="0"/>
          </a:p>
          <a:p>
            <a:pPr marL="0" indent="0">
              <a:buNone/>
            </a:pPr>
            <a:r>
              <a:rPr lang="ru-RU" sz="4000" b="1" dirty="0" smtClean="0">
                <a:solidFill>
                  <a:schemeClr val="accent3">
                    <a:lumMod val="50000"/>
                  </a:schemeClr>
                </a:solidFill>
              </a:rPr>
              <a:t>Достижение:</a:t>
            </a:r>
          </a:p>
          <a:p>
            <a:pPr marL="0" indent="0">
              <a:buNone/>
            </a:pPr>
            <a:r>
              <a:rPr lang="ru-RU" sz="4000" b="1" dirty="0" smtClean="0">
                <a:solidFill>
                  <a:schemeClr val="accent3">
                    <a:lumMod val="50000"/>
                  </a:schemeClr>
                </a:solidFill>
              </a:rPr>
              <a:t>За </a:t>
            </a:r>
            <a:r>
              <a:rPr lang="ru-RU" sz="4000" b="1" dirty="0">
                <a:solidFill>
                  <a:schemeClr val="accent3">
                    <a:lumMod val="50000"/>
                  </a:schemeClr>
                </a:solidFill>
              </a:rPr>
              <a:t>первое полугодие 2018 г. реабилитацию с применением технологии БОС – терапии прошли 50 несовершеннолетних с ограниченными возможностями здоровья. Результаты диагностического обследования показывают наличие положительной динамики психофизиологического развития у 92 % детей, что доказывает достаточно высокий уровень эффективности используемого проекта</a:t>
            </a:r>
            <a:r>
              <a:rPr lang="ru-RU" dirty="0" smtClean="0"/>
              <a:t>.</a:t>
            </a:r>
            <a:endParaRPr lang="ru-RU" dirty="0"/>
          </a:p>
        </p:txBody>
      </p:sp>
      <p:pic>
        <p:nvPicPr>
          <p:cNvPr id="7170" name="Picture 2" descr="C:\Users\SavinAK\Desktop\2013 2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1861" y="3212976"/>
            <a:ext cx="2893717"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90316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lstStyle/>
          <a:p>
            <a:pPr algn="ctr"/>
            <a:r>
              <a:rPr lang="ru-RU" b="1" u="sng" dirty="0">
                <a:effectLst/>
              </a:rPr>
              <a:t>«</a:t>
            </a:r>
            <a:r>
              <a:rPr lang="ru-RU" b="1" u="sng" dirty="0" err="1">
                <a:effectLst/>
              </a:rPr>
              <a:t>Экзоскелет</a:t>
            </a:r>
            <a:r>
              <a:rPr lang="ru-RU" b="1" u="sng" dirty="0">
                <a:effectLst/>
              </a:rPr>
              <a:t>»</a:t>
            </a:r>
            <a:endParaRPr lang="ru-RU" dirty="0"/>
          </a:p>
        </p:txBody>
      </p:sp>
      <p:sp>
        <p:nvSpPr>
          <p:cNvPr id="3" name="Объект 2"/>
          <p:cNvSpPr>
            <a:spLocks noGrp="1"/>
          </p:cNvSpPr>
          <p:nvPr>
            <p:ph idx="1"/>
          </p:nvPr>
        </p:nvSpPr>
        <p:spPr>
          <a:xfrm>
            <a:off x="179512" y="1124744"/>
            <a:ext cx="8830816" cy="4525963"/>
          </a:xfrm>
        </p:spPr>
        <p:txBody>
          <a:bodyPr>
            <a:normAutofit/>
          </a:bodyPr>
          <a:lstStyle/>
          <a:p>
            <a:pPr marL="0" indent="0">
              <a:buNone/>
            </a:pPr>
            <a:r>
              <a:rPr lang="ru-RU" sz="1400" b="1" dirty="0" err="1">
                <a:solidFill>
                  <a:schemeClr val="accent6">
                    <a:lumMod val="50000"/>
                  </a:schemeClr>
                </a:solidFill>
              </a:rPr>
              <a:t>Экзоскелет</a:t>
            </a:r>
            <a:r>
              <a:rPr lang="ru-RU" sz="1400" b="1" dirty="0">
                <a:solidFill>
                  <a:schemeClr val="accent6">
                    <a:lumMod val="50000"/>
                  </a:schemeClr>
                </a:solidFill>
              </a:rPr>
              <a:t> </a:t>
            </a:r>
            <a:r>
              <a:rPr lang="ru-RU" sz="1400" b="1" dirty="0" err="1">
                <a:solidFill>
                  <a:schemeClr val="accent6">
                    <a:lumMod val="50000"/>
                  </a:schemeClr>
                </a:solidFill>
              </a:rPr>
              <a:t>ExoAtlet</a:t>
            </a:r>
            <a:r>
              <a:rPr lang="ru-RU" sz="1400" b="1" dirty="0">
                <a:solidFill>
                  <a:schemeClr val="accent6">
                    <a:lumMod val="50000"/>
                  </a:schemeClr>
                </a:solidFill>
              </a:rPr>
              <a:t> используется для социальной адаптации и медицинской реабилитации пациентов (далее «пилотов») с двигательными нарушениями нижних конечностей (с ограниченной подвижностью или полной неподвижностью нижних конечностей), не имеющих возможности к самостоятельному передвижению вследствие заболеваний опорно-двигательного аппарата и нервной системы, перенесенных травм и операций, в том числе людей перенесших инсульт.</a:t>
            </a:r>
          </a:p>
        </p:txBody>
      </p:sp>
      <p:sp>
        <p:nvSpPr>
          <p:cNvPr id="4" name="Прямоугольник 3"/>
          <p:cNvSpPr/>
          <p:nvPr/>
        </p:nvSpPr>
        <p:spPr>
          <a:xfrm>
            <a:off x="107504" y="2348880"/>
            <a:ext cx="6840760" cy="4154984"/>
          </a:xfrm>
          <a:prstGeom prst="rect">
            <a:avLst/>
          </a:prstGeom>
        </p:spPr>
        <p:txBody>
          <a:bodyPr wrap="square">
            <a:spAutoFit/>
          </a:bodyPr>
          <a:lstStyle/>
          <a:p>
            <a:r>
              <a:rPr lang="ru-RU" sz="1200" b="1" dirty="0">
                <a:solidFill>
                  <a:schemeClr val="accent1">
                    <a:lumMod val="50000"/>
                  </a:schemeClr>
                </a:solidFill>
              </a:rPr>
              <a:t>Результат реабилитации в </a:t>
            </a:r>
            <a:r>
              <a:rPr lang="ru-RU" sz="1200" b="1" dirty="0" err="1">
                <a:solidFill>
                  <a:schemeClr val="accent1">
                    <a:lumMod val="50000"/>
                  </a:schemeClr>
                </a:solidFill>
              </a:rPr>
              <a:t>экзоскелете</a:t>
            </a:r>
            <a:r>
              <a:rPr lang="ru-RU" sz="1200" b="1" dirty="0">
                <a:solidFill>
                  <a:schemeClr val="accent1">
                    <a:lumMod val="50000"/>
                  </a:schemeClr>
                </a:solidFill>
              </a:rPr>
              <a:t>  во многом зависит  от диагноза, общего состояния пилота, его  психологического настроя, у всех пилотов  (100%) отмечается положительная динамика.</a:t>
            </a:r>
          </a:p>
          <a:p>
            <a:pPr marL="171450" indent="-171450">
              <a:buFont typeface="Wingdings" pitchFamily="2" charset="2"/>
              <a:buChar char="ü"/>
            </a:pPr>
            <a:r>
              <a:rPr lang="ru-RU" sz="1200" b="1" dirty="0" smtClean="0">
                <a:solidFill>
                  <a:schemeClr val="accent1">
                    <a:lumMod val="50000"/>
                  </a:schemeClr>
                </a:solidFill>
              </a:rPr>
              <a:t>Занятия  </a:t>
            </a:r>
            <a:r>
              <a:rPr lang="ru-RU" sz="1200" b="1" dirty="0">
                <a:solidFill>
                  <a:schemeClr val="accent1">
                    <a:lumMod val="50000"/>
                  </a:schemeClr>
                </a:solidFill>
              </a:rPr>
              <a:t>в </a:t>
            </a:r>
            <a:r>
              <a:rPr lang="ru-RU" sz="1200" b="1" dirty="0" err="1">
                <a:solidFill>
                  <a:schemeClr val="accent1">
                    <a:lumMod val="50000"/>
                  </a:schemeClr>
                </a:solidFill>
              </a:rPr>
              <a:t>экзоскелете</a:t>
            </a:r>
            <a:r>
              <a:rPr lang="ru-RU" sz="1200" b="1" dirty="0">
                <a:solidFill>
                  <a:schemeClr val="accent1">
                    <a:lumMod val="50000"/>
                  </a:schemeClr>
                </a:solidFill>
              </a:rPr>
              <a:t> «</a:t>
            </a:r>
            <a:r>
              <a:rPr lang="ru-RU" sz="1200" b="1" dirty="0" err="1">
                <a:solidFill>
                  <a:schemeClr val="accent1">
                    <a:lumMod val="50000"/>
                  </a:schemeClr>
                </a:solidFill>
              </a:rPr>
              <a:t>ExoAtlet</a:t>
            </a:r>
            <a:r>
              <a:rPr lang="ru-RU" sz="1200" b="1" dirty="0">
                <a:solidFill>
                  <a:schemeClr val="accent1">
                    <a:lumMod val="50000"/>
                  </a:schemeClr>
                </a:solidFill>
              </a:rPr>
              <a:t>» приводит к качественным улучшениям двигательных, сердечно-сосудистых показателей.</a:t>
            </a:r>
          </a:p>
          <a:p>
            <a:pPr marL="171450" indent="-171450">
              <a:buFont typeface="Wingdings" pitchFamily="2" charset="2"/>
              <a:buChar char="ü"/>
            </a:pPr>
            <a:r>
              <a:rPr lang="ru-RU" sz="1200" b="1" dirty="0" err="1" smtClean="0">
                <a:solidFill>
                  <a:schemeClr val="accent1">
                    <a:lumMod val="50000"/>
                  </a:schemeClr>
                </a:solidFill>
              </a:rPr>
              <a:t>Экзоскелет</a:t>
            </a:r>
            <a:r>
              <a:rPr lang="ru-RU" sz="1200" b="1" dirty="0" smtClean="0">
                <a:solidFill>
                  <a:schemeClr val="accent1">
                    <a:lumMod val="50000"/>
                  </a:schemeClr>
                </a:solidFill>
              </a:rPr>
              <a:t> </a:t>
            </a:r>
            <a:r>
              <a:rPr lang="ru-RU" sz="1200" b="1" dirty="0">
                <a:solidFill>
                  <a:schemeClr val="accent1">
                    <a:lumMod val="50000"/>
                  </a:schemeClr>
                </a:solidFill>
              </a:rPr>
              <a:t>обеспечивает максимально естественное передвижение инвалида, что позволяет существенно ускорить процесс восстановления двигательной и нервной активности;</a:t>
            </a:r>
          </a:p>
          <a:p>
            <a:pPr marL="171450" indent="-171450">
              <a:buFont typeface="Wingdings" pitchFamily="2" charset="2"/>
              <a:buChar char="ü"/>
            </a:pPr>
            <a:r>
              <a:rPr lang="ru-RU" sz="1200" b="1" dirty="0" smtClean="0">
                <a:solidFill>
                  <a:schemeClr val="accent1">
                    <a:lumMod val="50000"/>
                  </a:schemeClr>
                </a:solidFill>
              </a:rPr>
              <a:t>Улучшение </a:t>
            </a:r>
            <a:r>
              <a:rPr lang="ru-RU" sz="1200" b="1" dirty="0">
                <a:solidFill>
                  <a:schemeClr val="accent1">
                    <a:lumMod val="50000"/>
                  </a:schemeClr>
                </a:solidFill>
              </a:rPr>
              <a:t>обмена веществ, общего кровообращения и  кровообращения в нижних конечностях, у от-дельных пилотов появилось чувство тепла и жжения в нижних конечностях.</a:t>
            </a:r>
          </a:p>
          <a:p>
            <a:pPr marL="171450" indent="-171450">
              <a:buFont typeface="Wingdings" pitchFamily="2" charset="2"/>
              <a:buChar char="ü"/>
            </a:pPr>
            <a:r>
              <a:rPr lang="ru-RU" sz="1200" b="1" dirty="0" smtClean="0">
                <a:solidFill>
                  <a:schemeClr val="accent1">
                    <a:lumMod val="50000"/>
                  </a:schemeClr>
                </a:solidFill>
              </a:rPr>
              <a:t>Улучшились </a:t>
            </a:r>
            <a:r>
              <a:rPr lang="ru-RU" sz="1200" b="1" dirty="0">
                <a:solidFill>
                  <a:schemeClr val="accent1">
                    <a:lumMod val="50000"/>
                  </a:schemeClr>
                </a:solidFill>
              </a:rPr>
              <a:t>общефизические параметры: координация движений, равновесие, происходит тренировка мышц спины и брюшного пресса, предотвращается дегенерация мышечных и костных тканей, повышается подвижность </a:t>
            </a:r>
            <a:r>
              <a:rPr lang="ru-RU" sz="1200" b="1" dirty="0" smtClean="0">
                <a:solidFill>
                  <a:schemeClr val="accent1">
                    <a:lumMod val="50000"/>
                  </a:schemeClr>
                </a:solidFill>
              </a:rPr>
              <a:t>суставов, </a:t>
            </a:r>
            <a:r>
              <a:rPr lang="ru-RU" sz="1200" b="1" dirty="0">
                <a:solidFill>
                  <a:schemeClr val="accent1">
                    <a:lumMod val="50000"/>
                  </a:schemeClr>
                </a:solidFill>
              </a:rPr>
              <a:t>выносливость. </a:t>
            </a:r>
          </a:p>
          <a:p>
            <a:pPr marL="171450" indent="-171450">
              <a:buFont typeface="Wingdings" pitchFamily="2" charset="2"/>
              <a:buChar char="ü"/>
            </a:pPr>
            <a:r>
              <a:rPr lang="ru-RU" sz="1200" b="1" dirty="0" smtClean="0">
                <a:solidFill>
                  <a:schemeClr val="accent1">
                    <a:lumMod val="50000"/>
                  </a:schemeClr>
                </a:solidFill>
              </a:rPr>
              <a:t>Уменьшалась </a:t>
            </a:r>
            <a:r>
              <a:rPr lang="ru-RU" sz="1200" b="1" dirty="0">
                <a:solidFill>
                  <a:schemeClr val="accent1">
                    <a:lumMod val="50000"/>
                  </a:schemeClr>
                </a:solidFill>
              </a:rPr>
              <a:t>утомляемость  во время  занятий - время   работы в  </a:t>
            </a:r>
            <a:r>
              <a:rPr lang="ru-RU" sz="1200" b="1" dirty="0" err="1">
                <a:solidFill>
                  <a:schemeClr val="accent1">
                    <a:lumMod val="50000"/>
                  </a:schemeClr>
                </a:solidFill>
              </a:rPr>
              <a:t>экзоскелете</a:t>
            </a:r>
            <a:r>
              <a:rPr lang="ru-RU" sz="1200" b="1" dirty="0">
                <a:solidFill>
                  <a:schemeClr val="accent1">
                    <a:lumMod val="50000"/>
                  </a:schemeClr>
                </a:solidFill>
              </a:rPr>
              <a:t> к концу курса составляет 45- 60 мин   непрерывной  ходьбы, значительно  увеличилась  дистанция  - от 10 шагов до  200 шагов.</a:t>
            </a:r>
          </a:p>
          <a:p>
            <a:pPr marL="171450" indent="-171450">
              <a:buFont typeface="Wingdings" pitchFamily="2" charset="2"/>
              <a:buChar char="ü"/>
            </a:pPr>
            <a:r>
              <a:rPr lang="ru-RU" sz="1200" b="1" dirty="0" smtClean="0">
                <a:solidFill>
                  <a:schemeClr val="accent1">
                    <a:lumMod val="50000"/>
                  </a:schemeClr>
                </a:solidFill>
              </a:rPr>
              <a:t>Нормализуется </a:t>
            </a:r>
            <a:r>
              <a:rPr lang="ru-RU" sz="1200" b="1" dirty="0">
                <a:solidFill>
                  <a:schemeClr val="accent1">
                    <a:lumMod val="50000"/>
                  </a:schemeClr>
                </a:solidFill>
              </a:rPr>
              <a:t>давление (от повышенного в начале   курса   до нормального к концу занятий),  </a:t>
            </a:r>
          </a:p>
          <a:p>
            <a:pPr marL="171450" indent="-171450">
              <a:buFont typeface="Wingdings" pitchFamily="2" charset="2"/>
              <a:buChar char="ü"/>
            </a:pPr>
            <a:r>
              <a:rPr lang="ru-RU" sz="1200" b="1" dirty="0" smtClean="0">
                <a:solidFill>
                  <a:schemeClr val="accent1">
                    <a:lumMod val="50000"/>
                  </a:schemeClr>
                </a:solidFill>
              </a:rPr>
              <a:t>100 </a:t>
            </a:r>
            <a:r>
              <a:rPr lang="ru-RU" sz="1200" b="1" dirty="0">
                <a:solidFill>
                  <a:schemeClr val="accent1">
                    <a:lumMod val="50000"/>
                  </a:schemeClr>
                </a:solidFill>
              </a:rPr>
              <a:t>% улучшение общего </a:t>
            </a:r>
            <a:r>
              <a:rPr lang="ru-RU" sz="1200" b="1" dirty="0" err="1">
                <a:solidFill>
                  <a:schemeClr val="accent1">
                    <a:lumMod val="50000"/>
                  </a:schemeClr>
                </a:solidFill>
              </a:rPr>
              <a:t>психо-эмоционольного</a:t>
            </a:r>
            <a:r>
              <a:rPr lang="ru-RU" sz="1200" b="1" dirty="0">
                <a:solidFill>
                  <a:schemeClr val="accent1">
                    <a:lumMod val="50000"/>
                  </a:schemeClr>
                </a:solidFill>
              </a:rPr>
              <a:t> состояния и общефизического. </a:t>
            </a:r>
          </a:p>
          <a:p>
            <a:pPr marL="171450" indent="-171450">
              <a:buFont typeface="Wingdings" pitchFamily="2" charset="2"/>
              <a:buChar char="ü"/>
            </a:pPr>
            <a:r>
              <a:rPr lang="ru-RU" sz="1200" b="1" dirty="0" smtClean="0">
                <a:solidFill>
                  <a:schemeClr val="accent1">
                    <a:lumMod val="50000"/>
                  </a:schemeClr>
                </a:solidFill>
              </a:rPr>
              <a:t>Приобретение </a:t>
            </a:r>
            <a:r>
              <a:rPr lang="ru-RU" sz="1200" b="1" dirty="0">
                <a:solidFill>
                  <a:schemeClr val="accent1">
                    <a:lumMod val="50000"/>
                  </a:schemeClr>
                </a:solidFill>
              </a:rPr>
              <a:t>и отработка навыков ходьбы с помощью </a:t>
            </a:r>
            <a:r>
              <a:rPr lang="ru-RU" sz="1200" b="1" dirty="0" err="1">
                <a:solidFill>
                  <a:schemeClr val="accent1">
                    <a:lumMod val="50000"/>
                  </a:schemeClr>
                </a:solidFill>
              </a:rPr>
              <a:t>экзоскелета</a:t>
            </a:r>
            <a:r>
              <a:rPr lang="ru-RU" sz="1200" b="1" dirty="0">
                <a:solidFill>
                  <a:schemeClr val="accent1">
                    <a:lumMod val="50000"/>
                  </a:schemeClr>
                </a:solidFill>
              </a:rPr>
              <a:t> (для колясочников) и </a:t>
            </a:r>
            <a:r>
              <a:rPr lang="ru-RU" sz="1200" b="1" dirty="0" smtClean="0">
                <a:solidFill>
                  <a:schemeClr val="accent1">
                    <a:lumMod val="50000"/>
                  </a:schemeClr>
                </a:solidFill>
              </a:rPr>
              <a:t>восстановление</a:t>
            </a:r>
            <a:r>
              <a:rPr lang="ru-RU" sz="1200" b="1" dirty="0">
                <a:solidFill>
                  <a:schemeClr val="accent1">
                    <a:lumMod val="50000"/>
                  </a:schemeClr>
                </a:solidFill>
              </a:rPr>
              <a:t>, усовершенствование ходьбы (при ДЦП, рассеянном склерозе, после инсульта) К концу курса </a:t>
            </a:r>
            <a:r>
              <a:rPr lang="ru-RU" sz="1200" b="1" dirty="0" smtClean="0">
                <a:solidFill>
                  <a:schemeClr val="accent1">
                    <a:lumMod val="50000"/>
                  </a:schemeClr>
                </a:solidFill>
              </a:rPr>
              <a:t>некоторые </a:t>
            </a:r>
            <a:r>
              <a:rPr lang="ru-RU" sz="1200" b="1" dirty="0">
                <a:solidFill>
                  <a:schemeClr val="accent1">
                    <a:lumMod val="50000"/>
                  </a:schemeClr>
                </a:solidFill>
              </a:rPr>
              <a:t>«пилоты» самостоятельно смогли проходить повороты и садиться на стул, а у 3-х пилотов  отмечено самостоятельное  передвижение в  </a:t>
            </a:r>
            <a:r>
              <a:rPr lang="ru-RU" sz="1200" b="1" dirty="0" err="1">
                <a:solidFill>
                  <a:schemeClr val="accent1">
                    <a:lumMod val="50000"/>
                  </a:schemeClr>
                </a:solidFill>
              </a:rPr>
              <a:t>экзосклете</a:t>
            </a:r>
            <a:r>
              <a:rPr lang="ru-RU" sz="1200" b="1" dirty="0">
                <a:solidFill>
                  <a:schemeClr val="accent1">
                    <a:lumMod val="50000"/>
                  </a:schemeClr>
                </a:solidFill>
              </a:rPr>
              <a:t>, 9 пилотов почувствовали мышцы передней и задней </a:t>
            </a:r>
            <a:r>
              <a:rPr lang="ru-RU" sz="1200" b="1" dirty="0" smtClean="0">
                <a:solidFill>
                  <a:schemeClr val="accent1">
                    <a:lumMod val="50000"/>
                  </a:schemeClr>
                </a:solidFill>
              </a:rPr>
              <a:t>поверхности </a:t>
            </a:r>
            <a:r>
              <a:rPr lang="ru-RU" sz="1200" b="1" dirty="0">
                <a:solidFill>
                  <a:schemeClr val="accent1">
                    <a:lumMod val="50000"/>
                  </a:schemeClr>
                </a:solidFill>
              </a:rPr>
              <a:t>бедра, что позволяет им удерживать вертикальное положение на прямых ногах  без экзо-скелета.</a:t>
            </a:r>
          </a:p>
        </p:txBody>
      </p:sp>
      <p:pic>
        <p:nvPicPr>
          <p:cNvPr id="8194" name="Picture 2" descr="C:\Users\SavinAK\Desktop\IMG_20170118_1326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82342" y="2204864"/>
            <a:ext cx="1587754" cy="2117005"/>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SavinAK\Desktop\IMG_20180703_0926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1" y="4581128"/>
            <a:ext cx="1587754" cy="2117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9331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rmAutofit fontScale="90000"/>
          </a:bodyPr>
          <a:lstStyle/>
          <a:p>
            <a:pPr algn="ctr"/>
            <a:r>
              <a:rPr lang="ru-RU" b="1" i="1" dirty="0">
                <a:effectLst/>
              </a:rPr>
              <a:t>«Исследовательская работа»</a:t>
            </a:r>
            <a:r>
              <a:rPr lang="ru-RU" dirty="0">
                <a:effectLst/>
              </a:rPr>
              <a:t/>
            </a:r>
            <a:br>
              <a:rPr lang="ru-RU" dirty="0">
                <a:effectLst/>
              </a:rPr>
            </a:br>
            <a:endParaRPr lang="ru-RU" dirty="0"/>
          </a:p>
        </p:txBody>
      </p:sp>
      <p:sp>
        <p:nvSpPr>
          <p:cNvPr id="3" name="Объект 2"/>
          <p:cNvSpPr>
            <a:spLocks noGrp="1"/>
          </p:cNvSpPr>
          <p:nvPr>
            <p:ph idx="1"/>
          </p:nvPr>
        </p:nvSpPr>
        <p:spPr>
          <a:xfrm>
            <a:off x="21298" y="1052736"/>
            <a:ext cx="9122702" cy="4525963"/>
          </a:xfrm>
        </p:spPr>
        <p:txBody>
          <a:bodyPr>
            <a:normAutofit fontScale="47500" lnSpcReduction="20000"/>
          </a:bodyPr>
          <a:lstStyle/>
          <a:p>
            <a:pPr marL="0" indent="0">
              <a:buNone/>
            </a:pPr>
            <a:r>
              <a:rPr lang="ru-RU" b="1" dirty="0"/>
              <a:t>Цель исследовательской работы</a:t>
            </a:r>
            <a:endParaRPr lang="ru-RU" sz="2400" dirty="0"/>
          </a:p>
          <a:p>
            <a:pPr marL="0" indent="0">
              <a:buNone/>
            </a:pPr>
            <a:r>
              <a:rPr lang="ru-RU" dirty="0" smtClean="0"/>
              <a:t>- формирование </a:t>
            </a:r>
            <a:r>
              <a:rPr lang="ru-RU" dirty="0"/>
              <a:t>личности, имеющей чёткую гражданскую позицию и высокие нравственные идеалы</a:t>
            </a:r>
            <a:r>
              <a:rPr lang="ru-RU" dirty="0" smtClean="0"/>
              <a:t>;</a:t>
            </a:r>
            <a:endParaRPr lang="ru-RU" sz="2400" dirty="0"/>
          </a:p>
          <a:p>
            <a:pPr marL="0" indent="0">
              <a:buNone/>
            </a:pPr>
            <a:r>
              <a:rPr lang="ru-RU" dirty="0" smtClean="0"/>
              <a:t>- расширение </a:t>
            </a:r>
            <a:r>
              <a:rPr lang="ru-RU" dirty="0"/>
              <a:t>кругозора воспитанников, пополнение знаний об истории родного края  и об известных людях живущих рядом с нами</a:t>
            </a:r>
            <a:r>
              <a:rPr lang="ru-RU" dirty="0" smtClean="0"/>
              <a:t>;</a:t>
            </a:r>
            <a:endParaRPr lang="ru-RU" sz="2000" dirty="0"/>
          </a:p>
          <a:p>
            <a:pPr marL="0" indent="0">
              <a:buNone/>
            </a:pPr>
            <a:r>
              <a:rPr lang="ru-RU" dirty="0" smtClean="0"/>
              <a:t>- приобщение </a:t>
            </a:r>
            <a:r>
              <a:rPr lang="ru-RU" dirty="0"/>
              <a:t>воспитанников к культуре предков, привитие чувства любви к родному </a:t>
            </a:r>
            <a:r>
              <a:rPr lang="ru-RU" dirty="0" smtClean="0"/>
              <a:t>краю.</a:t>
            </a:r>
          </a:p>
          <a:p>
            <a:pPr>
              <a:buFontTx/>
              <a:buChar char="-"/>
            </a:pPr>
            <a:endParaRPr lang="ru-RU" sz="2000" dirty="0"/>
          </a:p>
          <a:p>
            <a:pPr marL="0" indent="0">
              <a:buNone/>
            </a:pPr>
            <a:r>
              <a:rPr lang="ru-RU" b="1" dirty="0"/>
              <a:t>Актуальность исследовательской  работы</a:t>
            </a:r>
            <a:r>
              <a:rPr lang="ru-RU" dirty="0"/>
              <a:t>: обусловлена потребностью социума в развитии  у детей и подростков любви к Отечеству, к своей земле, родному краю, дому, семье. Исследовательская работа призвана помочь каждому подопечному осмыслить его место в жизни, приобщиться к целому ряду ценностных понятий, помочь сформировать собственный взгляд на жизнь, свое мировоззрение и в то же время знать и уважать прошлое и настоящее своего народа, своего края, своей семьи</a:t>
            </a:r>
            <a:r>
              <a:rPr lang="ru-RU" dirty="0" smtClean="0"/>
              <a:t>.</a:t>
            </a:r>
          </a:p>
          <a:p>
            <a:endParaRPr lang="ru-RU" sz="2400" dirty="0"/>
          </a:p>
          <a:p>
            <a:pPr marL="0" indent="0">
              <a:buNone/>
            </a:pPr>
            <a:r>
              <a:rPr lang="ru-RU" b="1" dirty="0"/>
              <a:t>В ходе поисковой, исследовательской, экскурсионной работы у 90% воспитанников сформировались  особые психологические качества, способствующие успешной их социализации: </a:t>
            </a:r>
          </a:p>
          <a:p>
            <a:pPr marL="0" indent="0">
              <a:buNone/>
            </a:pPr>
            <a:r>
              <a:rPr lang="ru-RU" b="1" dirty="0"/>
              <a:t>- чувство принадлежности к семье, друзьям, школе, коллективу единомышленников, малой родине, России;</a:t>
            </a:r>
          </a:p>
          <a:p>
            <a:pPr marL="0" indent="0">
              <a:buNone/>
            </a:pPr>
            <a:r>
              <a:rPr lang="ru-RU" b="1" dirty="0"/>
              <a:t> </a:t>
            </a:r>
            <a:r>
              <a:rPr lang="ru-RU" b="1" dirty="0" smtClean="0"/>
              <a:t>- </a:t>
            </a:r>
            <a:r>
              <a:rPr lang="ru-RU" b="1" dirty="0"/>
              <a:t>произошло осознание своей жизненной цели, миссии, призвания знания того, что я могу и хочу сделать в своей жизни, каково моё предназначение и ответственность перед собой, людьми, обществом, родиной;</a:t>
            </a:r>
          </a:p>
          <a:p>
            <a:pPr marL="0" indent="0">
              <a:buNone/>
            </a:pPr>
            <a:r>
              <a:rPr lang="ru-RU" b="1" dirty="0"/>
              <a:t> - сформировалось чувство уверенности и защищённости – опора на себя, свои знания и опыт, на поддержку коллектива;</a:t>
            </a:r>
          </a:p>
          <a:p>
            <a:pPr marL="0" indent="0">
              <a:buNone/>
            </a:pPr>
            <a:r>
              <a:rPr lang="ru-RU" b="1" dirty="0"/>
              <a:t> </a:t>
            </a:r>
            <a:r>
              <a:rPr lang="ru-RU" b="1" dirty="0" smtClean="0"/>
              <a:t>- </a:t>
            </a:r>
            <a:r>
              <a:rPr lang="ru-RU" b="1" dirty="0"/>
              <a:t>чувство индивидуальности – понимание самого себя, ребята почувствовали уверенность в своих возможностях, произошла адекватная оценка восприятия себя другими людьми</a:t>
            </a:r>
          </a:p>
          <a:p>
            <a:pPr marL="0" indent="0">
              <a:buNone/>
            </a:pPr>
            <a:endParaRPr lang="ru-RU" dirty="0"/>
          </a:p>
        </p:txBody>
      </p:sp>
      <p:pic>
        <p:nvPicPr>
          <p:cNvPr id="9218" name="Picture 2" descr="C:\Users\SavinAK\Desktop\Слайд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5381585"/>
            <a:ext cx="1868819" cy="1401614"/>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SavinAK\Desktop\Слайд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5896" y="5328062"/>
            <a:ext cx="1916676" cy="143750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SavinAK\Desktop\Слайд1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6" y="5425953"/>
            <a:ext cx="1809662" cy="1357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1780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pPr algn="ctr"/>
            <a:r>
              <a:rPr lang="ru-RU" b="1" u="sng" dirty="0" smtClean="0">
                <a:effectLst/>
              </a:rPr>
              <a:t>«кинетический песок»</a:t>
            </a:r>
            <a:endParaRPr lang="ru-RU" dirty="0"/>
          </a:p>
        </p:txBody>
      </p:sp>
      <p:sp>
        <p:nvSpPr>
          <p:cNvPr id="3" name="Объект 2"/>
          <p:cNvSpPr>
            <a:spLocks noGrp="1"/>
          </p:cNvSpPr>
          <p:nvPr>
            <p:ph idx="1"/>
          </p:nvPr>
        </p:nvSpPr>
        <p:spPr>
          <a:xfrm>
            <a:off x="107504" y="1052736"/>
            <a:ext cx="6696744" cy="5616624"/>
          </a:xfrm>
        </p:spPr>
        <p:txBody>
          <a:bodyPr>
            <a:normAutofit fontScale="55000" lnSpcReduction="20000"/>
          </a:bodyPr>
          <a:lstStyle/>
          <a:p>
            <a:pPr marL="0" indent="0" algn="just">
              <a:buNone/>
            </a:pPr>
            <a:r>
              <a:rPr lang="ru-RU" b="1" dirty="0"/>
              <a:t>Цель:</a:t>
            </a:r>
            <a:r>
              <a:rPr lang="ru-RU" dirty="0"/>
              <a:t> развитие эмоционально-волевой, познавательной сферы, мелкой и общей моторики у детей посредством инновационной технологии «Кинетический песок».</a:t>
            </a:r>
          </a:p>
          <a:p>
            <a:pPr marL="0" indent="0" algn="just">
              <a:buNone/>
            </a:pPr>
            <a:r>
              <a:rPr lang="ru-RU" dirty="0" smtClean="0"/>
              <a:t>Игры </a:t>
            </a:r>
            <a:r>
              <a:rPr lang="ru-RU" dirty="0"/>
              <a:t>с песком оказывают существенное влияние на сохранение эмоционального благополучия, помогают повышать жизненный тонус, снимать напряжение, агрессию, состояние внутреннего беспокойства и дискомфорта у детей. Через такую игру у ребенка рождается или усиливается чувство доверия, принятия, успешности, происходит спонтанное снижение психического напряжения.</a:t>
            </a:r>
          </a:p>
          <a:p>
            <a:pPr marL="0" indent="0" algn="just">
              <a:buNone/>
            </a:pPr>
            <a:r>
              <a:rPr lang="ru-RU" dirty="0"/>
              <a:t>Инновационной техникой работы с песком стало использование в работе кинетического песка. Кинетический песок — идеальный сенсорный материал для детей, которым необходимы различные тактильные ощущения. Это изделие </a:t>
            </a:r>
            <a:r>
              <a:rPr lang="ru-RU" dirty="0" err="1"/>
              <a:t>гипоаллергенно</a:t>
            </a:r>
            <a:r>
              <a:rPr lang="ru-RU" dirty="0"/>
              <a:t> и безопасно для детей.  </a:t>
            </a:r>
          </a:p>
          <a:p>
            <a:pPr marL="0" indent="0" algn="just">
              <a:buNone/>
            </a:pPr>
            <a:r>
              <a:rPr lang="ru-RU" b="1" dirty="0" smtClean="0"/>
              <a:t>Результативность</a:t>
            </a:r>
            <a:r>
              <a:rPr lang="ru-RU" b="1" dirty="0"/>
              <a:t>. Занятия с кинетическим песком способствуют развитию мелкой моторики пальцев рук, расширению запаса знаний и представлений об окружающей действительности, развитию внимания, памяти, воображения, мыслительных процессов. После проведённой совместной деятельности у всех детей заметно улучшается общее эмоционально состояние, снижается раздражительность, агрессия, тревожные состояния. Дети получают удовольствие от игр и творческого процесса с кинетическим песком.</a:t>
            </a:r>
          </a:p>
          <a:p>
            <a:pPr marL="0" indent="0" algn="just">
              <a:buNone/>
            </a:pPr>
            <a:endParaRPr lang="ru-RU" dirty="0"/>
          </a:p>
        </p:txBody>
      </p:sp>
      <p:pic>
        <p:nvPicPr>
          <p:cNvPr id="1026" name="Picture 2" descr="C:\Users\SavinAK\Desktop\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93079" y="1165573"/>
            <a:ext cx="2123728" cy="283163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vinAK\Desktop\1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3079" y="3861048"/>
            <a:ext cx="2123728" cy="2871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962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avinAK\Desktop\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409" y="1699067"/>
            <a:ext cx="4514618" cy="33861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0417\Desktop\Логотип.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000" contrast="-52000"/>
                    </a14:imgEffect>
                  </a14:imgLayer>
                </a14:imgProps>
              </a:ext>
              <a:ext uri="{28A0092B-C50C-407E-A947-70E740481C1C}">
                <a14:useLocalDpi xmlns:a14="http://schemas.microsoft.com/office/drawing/2010/main" val="0"/>
              </a:ext>
            </a:extLst>
          </a:blip>
          <a:srcRect l="50000" b="10446"/>
          <a:stretch/>
        </p:blipFill>
        <p:spPr bwMode="auto">
          <a:xfrm>
            <a:off x="-1" y="4005064"/>
            <a:ext cx="1616777" cy="285293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16632"/>
            <a:ext cx="8686800" cy="838200"/>
          </a:xfrm>
        </p:spPr>
        <p:txBody>
          <a:bodyPr>
            <a:normAutofit/>
          </a:bodyPr>
          <a:lstStyle/>
          <a:p>
            <a:pPr algn="ctr"/>
            <a:r>
              <a:rPr lang="ru-RU" b="1" dirty="0" smtClean="0"/>
              <a:t>«Особый </a:t>
            </a:r>
            <a:r>
              <a:rPr lang="ru-RU" b="1" dirty="0"/>
              <a:t>путь к </a:t>
            </a:r>
            <a:r>
              <a:rPr lang="ru-RU" b="1" dirty="0" smtClean="0"/>
              <a:t>общению»</a:t>
            </a:r>
            <a:endParaRPr lang="ru-RU" dirty="0"/>
          </a:p>
        </p:txBody>
      </p:sp>
      <p:sp>
        <p:nvSpPr>
          <p:cNvPr id="3" name="TextBox 2"/>
          <p:cNvSpPr txBox="1"/>
          <p:nvPr/>
        </p:nvSpPr>
        <p:spPr>
          <a:xfrm>
            <a:off x="13380" y="1052736"/>
            <a:ext cx="9130620" cy="646331"/>
          </a:xfrm>
          <a:prstGeom prst="rect">
            <a:avLst/>
          </a:prstGeom>
          <a:noFill/>
        </p:spPr>
        <p:txBody>
          <a:bodyPr wrap="square" rtlCol="0">
            <a:spAutoFit/>
          </a:bodyPr>
          <a:lstStyle/>
          <a:p>
            <a:r>
              <a:rPr lang="ru-RU" b="1" dirty="0">
                <a:solidFill>
                  <a:schemeClr val="accent1">
                    <a:lumMod val="75000"/>
                  </a:schemeClr>
                </a:solidFill>
              </a:rPr>
              <a:t>«Особый путь к общению» - уникальная методика обучения чтению </a:t>
            </a:r>
            <a:r>
              <a:rPr lang="ru-RU" b="1" dirty="0" err="1">
                <a:solidFill>
                  <a:schemeClr val="accent1">
                    <a:lumMod val="75000"/>
                  </a:schemeClr>
                </a:solidFill>
              </a:rPr>
              <a:t>безречевых</a:t>
            </a:r>
            <a:r>
              <a:rPr lang="ru-RU" b="1" dirty="0">
                <a:solidFill>
                  <a:schemeClr val="accent1">
                    <a:lumMod val="75000"/>
                  </a:schemeClr>
                </a:solidFill>
              </a:rPr>
              <a:t>  детей  с </a:t>
            </a:r>
            <a:r>
              <a:rPr lang="ru-RU" b="1" dirty="0" smtClean="0">
                <a:solidFill>
                  <a:schemeClr val="accent1">
                    <a:lumMod val="75000"/>
                  </a:schemeClr>
                </a:solidFill>
              </a:rPr>
              <a:t>неблагоприятным </a:t>
            </a:r>
            <a:r>
              <a:rPr lang="ru-RU" b="1" dirty="0">
                <a:solidFill>
                  <a:schemeClr val="accent1">
                    <a:lumMod val="75000"/>
                  </a:schemeClr>
                </a:solidFill>
              </a:rPr>
              <a:t>прогнозом развития устной речи.</a:t>
            </a:r>
          </a:p>
        </p:txBody>
      </p:sp>
      <p:sp>
        <p:nvSpPr>
          <p:cNvPr id="4" name="Прямоугольник 3"/>
          <p:cNvSpPr/>
          <p:nvPr/>
        </p:nvSpPr>
        <p:spPr>
          <a:xfrm>
            <a:off x="0" y="1699067"/>
            <a:ext cx="4536409" cy="1877437"/>
          </a:xfrm>
          <a:prstGeom prst="rect">
            <a:avLst/>
          </a:prstGeom>
        </p:spPr>
        <p:txBody>
          <a:bodyPr wrap="square">
            <a:spAutoFit/>
          </a:bodyPr>
          <a:lstStyle/>
          <a:p>
            <a:r>
              <a:rPr lang="ru-RU" sz="2000" b="1" u="sng" dirty="0" smtClean="0">
                <a:solidFill>
                  <a:schemeClr val="tx2">
                    <a:lumMod val="75000"/>
                  </a:schemeClr>
                </a:solidFill>
              </a:rPr>
              <a:t>Цели проекта: </a:t>
            </a:r>
            <a:endParaRPr lang="ru-RU" sz="2000" b="1" u="sng" dirty="0">
              <a:solidFill>
                <a:schemeClr val="tx2">
                  <a:lumMod val="75000"/>
                </a:schemeClr>
              </a:solidFill>
            </a:endParaRPr>
          </a:p>
          <a:p>
            <a:r>
              <a:rPr lang="ru-RU" sz="1600" b="1" dirty="0">
                <a:solidFill>
                  <a:schemeClr val="tx2">
                    <a:lumMod val="75000"/>
                  </a:schemeClr>
                </a:solidFill>
              </a:rPr>
              <a:t>1. Формирование навыков коммуникации посредством устной речи у </a:t>
            </a:r>
            <a:r>
              <a:rPr lang="ru-RU" sz="1600" b="1" dirty="0" err="1">
                <a:solidFill>
                  <a:schemeClr val="tx2">
                    <a:lumMod val="75000"/>
                  </a:schemeClr>
                </a:solidFill>
              </a:rPr>
              <a:t>безречевых</a:t>
            </a:r>
            <a:r>
              <a:rPr lang="ru-RU" sz="1600" b="1" dirty="0">
                <a:solidFill>
                  <a:schemeClr val="tx2">
                    <a:lumMod val="75000"/>
                  </a:schemeClr>
                </a:solidFill>
              </a:rPr>
              <a:t> детей.</a:t>
            </a:r>
          </a:p>
          <a:p>
            <a:r>
              <a:rPr lang="ru-RU" sz="1600" b="1" dirty="0">
                <a:solidFill>
                  <a:schemeClr val="tx2">
                    <a:lumMod val="75000"/>
                  </a:schemeClr>
                </a:solidFill>
              </a:rPr>
              <a:t>2. Формирование навыков общения у </a:t>
            </a:r>
            <a:r>
              <a:rPr lang="ru-RU" sz="1600" b="1" dirty="0" err="1">
                <a:solidFill>
                  <a:schemeClr val="tx2">
                    <a:lumMod val="75000"/>
                  </a:schemeClr>
                </a:solidFill>
              </a:rPr>
              <a:t>безречевых</a:t>
            </a:r>
            <a:r>
              <a:rPr lang="ru-RU" sz="1600" b="1" dirty="0">
                <a:solidFill>
                  <a:schemeClr val="tx2">
                    <a:lumMod val="75000"/>
                  </a:schemeClr>
                </a:solidFill>
              </a:rPr>
              <a:t> детей посредством письменной речи (при невозможности активации устной речи).</a:t>
            </a:r>
          </a:p>
        </p:txBody>
      </p:sp>
      <p:sp>
        <p:nvSpPr>
          <p:cNvPr id="5" name="Прямоугольник 4"/>
          <p:cNvSpPr/>
          <p:nvPr/>
        </p:nvSpPr>
        <p:spPr>
          <a:xfrm>
            <a:off x="13380" y="3554095"/>
            <a:ext cx="4509648" cy="1877437"/>
          </a:xfrm>
          <a:prstGeom prst="rect">
            <a:avLst/>
          </a:prstGeom>
        </p:spPr>
        <p:txBody>
          <a:bodyPr wrap="square">
            <a:spAutoFit/>
          </a:bodyPr>
          <a:lstStyle/>
          <a:p>
            <a:r>
              <a:rPr lang="ru-RU" sz="2000" b="1" u="sng" dirty="0">
                <a:solidFill>
                  <a:schemeClr val="accent2">
                    <a:lumMod val="50000"/>
                  </a:schemeClr>
                </a:solidFill>
              </a:rPr>
              <a:t>Этапы работы по методике:</a:t>
            </a:r>
          </a:p>
          <a:p>
            <a:r>
              <a:rPr lang="ru-RU" sz="1600" b="1" dirty="0">
                <a:solidFill>
                  <a:schemeClr val="accent2">
                    <a:lumMod val="50000"/>
                  </a:schemeClr>
                </a:solidFill>
              </a:rPr>
              <a:t>1 этап.  Обучение грамоте</a:t>
            </a:r>
            <a:r>
              <a:rPr lang="ru-RU" sz="1600" b="1" dirty="0" smtClean="0">
                <a:solidFill>
                  <a:schemeClr val="accent2">
                    <a:lumMod val="50000"/>
                  </a:schemeClr>
                </a:solidFill>
              </a:rPr>
              <a:t>.</a:t>
            </a:r>
          </a:p>
          <a:p>
            <a:r>
              <a:rPr lang="ru-RU" sz="1600" b="1" dirty="0">
                <a:solidFill>
                  <a:schemeClr val="accent2">
                    <a:lumMod val="50000"/>
                  </a:schemeClr>
                </a:solidFill>
              </a:rPr>
              <a:t>2 этап.  Формирование внутренней и письменной речи.</a:t>
            </a:r>
          </a:p>
          <a:p>
            <a:r>
              <a:rPr lang="ru-RU" sz="1600" b="1" dirty="0">
                <a:solidFill>
                  <a:schemeClr val="accent2">
                    <a:lumMod val="50000"/>
                  </a:schemeClr>
                </a:solidFill>
              </a:rPr>
              <a:t>3 этап.  Работа над связной внутренней речью.</a:t>
            </a:r>
          </a:p>
          <a:p>
            <a:r>
              <a:rPr lang="ru-RU" sz="1600" b="1" dirty="0">
                <a:solidFill>
                  <a:schemeClr val="accent2">
                    <a:lumMod val="50000"/>
                  </a:schemeClr>
                </a:solidFill>
              </a:rPr>
              <a:t>4 этап.  Общение посредством письменной речи</a:t>
            </a:r>
            <a:r>
              <a:rPr lang="ru-RU" sz="1600" b="1" dirty="0" smtClean="0">
                <a:solidFill>
                  <a:schemeClr val="accent2">
                    <a:lumMod val="50000"/>
                  </a:schemeClr>
                </a:solidFill>
              </a:rPr>
              <a:t>.</a:t>
            </a:r>
            <a:endParaRPr lang="ru-RU" sz="1600" b="1" dirty="0">
              <a:solidFill>
                <a:schemeClr val="accent2">
                  <a:lumMod val="50000"/>
                </a:schemeClr>
              </a:solidFill>
            </a:endParaRPr>
          </a:p>
        </p:txBody>
      </p:sp>
      <p:sp>
        <p:nvSpPr>
          <p:cNvPr id="6" name="Прямоугольник 5"/>
          <p:cNvSpPr/>
          <p:nvPr/>
        </p:nvSpPr>
        <p:spPr>
          <a:xfrm>
            <a:off x="0" y="5380672"/>
            <a:ext cx="8928990" cy="1477328"/>
          </a:xfrm>
          <a:prstGeom prst="rect">
            <a:avLst/>
          </a:prstGeom>
        </p:spPr>
        <p:txBody>
          <a:bodyPr wrap="square">
            <a:spAutoFit/>
          </a:bodyPr>
          <a:lstStyle/>
          <a:p>
            <a:r>
              <a:rPr lang="ru-RU" b="1" dirty="0" smtClean="0">
                <a:solidFill>
                  <a:schemeClr val="accent2">
                    <a:lumMod val="50000"/>
                  </a:schemeClr>
                </a:solidFill>
              </a:rPr>
              <a:t>Достижения:</a:t>
            </a:r>
          </a:p>
          <a:p>
            <a:r>
              <a:rPr lang="ru-RU" b="1" dirty="0" smtClean="0">
                <a:solidFill>
                  <a:schemeClr val="accent2">
                    <a:lumMod val="50000"/>
                  </a:schemeClr>
                </a:solidFill>
              </a:rPr>
              <a:t>Из охваченных </a:t>
            </a:r>
            <a:r>
              <a:rPr lang="ru-RU" b="1" dirty="0">
                <a:solidFill>
                  <a:schemeClr val="accent2">
                    <a:lumMod val="50000"/>
                  </a:schemeClr>
                </a:solidFill>
              </a:rPr>
              <a:t>28 </a:t>
            </a:r>
            <a:r>
              <a:rPr lang="ru-RU" b="1" dirty="0" smtClean="0">
                <a:solidFill>
                  <a:schemeClr val="accent2">
                    <a:lumMod val="50000"/>
                  </a:schemeClr>
                </a:solidFill>
              </a:rPr>
              <a:t>детей в </a:t>
            </a:r>
            <a:r>
              <a:rPr lang="ru-RU" b="1" dirty="0">
                <a:solidFill>
                  <a:schemeClr val="accent2">
                    <a:lumMod val="50000"/>
                  </a:schemeClr>
                </a:solidFill>
              </a:rPr>
              <a:t>результате работы: у 23 детей данная методика помогла вызвать устную речь, 3 ребенка научились общаться посредством письменной речи с помощью компьютера и букв магнитной </a:t>
            </a:r>
            <a:r>
              <a:rPr lang="ru-RU" b="1" dirty="0" smtClean="0">
                <a:solidFill>
                  <a:schemeClr val="accent2">
                    <a:lumMod val="50000"/>
                  </a:schemeClr>
                </a:solidFill>
              </a:rPr>
              <a:t>азбуки.</a:t>
            </a:r>
          </a:p>
          <a:p>
            <a:endParaRPr lang="ru-RU" b="1" dirty="0">
              <a:solidFill>
                <a:schemeClr val="accent2">
                  <a:lumMod val="50000"/>
                </a:schemeClr>
              </a:solidFill>
            </a:endParaRPr>
          </a:p>
        </p:txBody>
      </p:sp>
    </p:spTree>
    <p:extLst>
      <p:ext uri="{BB962C8B-B14F-4D97-AF65-F5344CB8AC3E}">
        <p14:creationId xmlns:p14="http://schemas.microsoft.com/office/powerpoint/2010/main" val="19041516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SavinAK\Desktop\20180227_1051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4807519"/>
            <a:ext cx="3608592" cy="202636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260648"/>
            <a:ext cx="8686800" cy="838200"/>
          </a:xfrm>
        </p:spPr>
        <p:txBody>
          <a:bodyPr/>
          <a:lstStyle/>
          <a:p>
            <a:pPr algn="ctr"/>
            <a:r>
              <a:rPr lang="ru-RU" dirty="0" smtClean="0">
                <a:effectLst/>
              </a:rPr>
              <a:t>«Красота </a:t>
            </a:r>
            <a:r>
              <a:rPr lang="ru-RU" dirty="0">
                <a:effectLst/>
              </a:rPr>
              <a:t>рукоделия – </a:t>
            </a:r>
            <a:r>
              <a:rPr lang="ru-RU" dirty="0" err="1" smtClean="0">
                <a:effectLst/>
              </a:rPr>
              <a:t>топиарий</a:t>
            </a:r>
            <a:r>
              <a:rPr lang="ru-RU" dirty="0" smtClean="0">
                <a:effectLst/>
              </a:rPr>
              <a:t>»</a:t>
            </a:r>
            <a:endParaRPr lang="ru-RU" dirty="0"/>
          </a:p>
        </p:txBody>
      </p:sp>
      <p:sp>
        <p:nvSpPr>
          <p:cNvPr id="3" name="Объект 2"/>
          <p:cNvSpPr>
            <a:spLocks noGrp="1"/>
          </p:cNvSpPr>
          <p:nvPr>
            <p:ph idx="1"/>
          </p:nvPr>
        </p:nvSpPr>
        <p:spPr>
          <a:xfrm>
            <a:off x="107504" y="1052736"/>
            <a:ext cx="6408712" cy="4176464"/>
          </a:xfrm>
        </p:spPr>
        <p:txBody>
          <a:bodyPr>
            <a:noAutofit/>
          </a:bodyPr>
          <a:lstStyle/>
          <a:p>
            <a:pPr marL="0" indent="0">
              <a:buNone/>
            </a:pPr>
            <a:r>
              <a:rPr lang="ru-RU" sz="1600" dirty="0"/>
              <a:t>Изначально </a:t>
            </a:r>
            <a:r>
              <a:rPr lang="ru-RU" sz="1600" dirty="0" err="1"/>
              <a:t>топиарием</a:t>
            </a:r>
            <a:r>
              <a:rPr lang="ru-RU" sz="1600" dirty="0"/>
              <a:t> называли сад с декоративными подстриженными растениями и скульптурами, созданными из художественно подстриженных деревьев. Искусство </a:t>
            </a:r>
            <a:r>
              <a:rPr lang="ru-RU" sz="1600" dirty="0" err="1"/>
              <a:t>топиария</a:t>
            </a:r>
            <a:r>
              <a:rPr lang="ru-RU" sz="1600" dirty="0"/>
              <a:t> имеет многовековую историю. Так, еще в Древнем Египте и Персии ценилось умение придать кустам и деревьям геометрические формы. А наиболее известным примером </a:t>
            </a:r>
            <a:r>
              <a:rPr lang="ru-RU" sz="1600" dirty="0" err="1"/>
              <a:t>топиарного</a:t>
            </a:r>
            <a:r>
              <a:rPr lang="ru-RU" sz="1600" dirty="0"/>
              <a:t> сада являются висячие сады Семирамиды в Вавилоне — одно из семи чудес света. А сейчас </a:t>
            </a:r>
            <a:r>
              <a:rPr lang="ru-RU" sz="1600" dirty="0" err="1"/>
              <a:t>топиарий</a:t>
            </a:r>
            <a:r>
              <a:rPr lang="ru-RU" sz="1600" dirty="0"/>
              <a:t> (или европейское дерево) — это название для маленьких оригинальных деревьев, для изготовления которых используются натуральные и искусственные материалы. </a:t>
            </a:r>
            <a:r>
              <a:rPr lang="ru-RU" sz="1600" dirty="0" err="1"/>
              <a:t>Топиарий</a:t>
            </a:r>
            <a:r>
              <a:rPr lang="ru-RU" sz="1600" dirty="0"/>
              <a:t> носит декоративный характер, и только от фантазии автора зависит, из чего он будет сделан. А размеры </a:t>
            </a:r>
            <a:r>
              <a:rPr lang="ru-RU" sz="1600" dirty="0" err="1"/>
              <a:t>топиария</a:t>
            </a:r>
            <a:r>
              <a:rPr lang="ru-RU" sz="1600" dirty="0"/>
              <a:t> могут быть от 10-15 сантиметров до полуметра. Крона </a:t>
            </a:r>
            <a:r>
              <a:rPr lang="ru-RU" sz="1600" dirty="0" err="1"/>
              <a:t>топиария</a:t>
            </a:r>
            <a:r>
              <a:rPr lang="ru-RU" sz="1600" dirty="0"/>
              <a:t> — это огромный простор для фантазии. На наших занятиях используют зерна кофе, ракушки, высушенные листья и другие природные материалы, а также многое, многое другое</a:t>
            </a:r>
            <a:r>
              <a:rPr lang="ru-RU" sz="1600" dirty="0" smtClean="0"/>
              <a:t>.</a:t>
            </a:r>
          </a:p>
          <a:p>
            <a:pPr marL="0" indent="0">
              <a:buNone/>
            </a:pPr>
            <a:endParaRPr lang="ru-RU" sz="1600" dirty="0"/>
          </a:p>
          <a:p>
            <a:pPr marL="0" indent="0">
              <a:buNone/>
            </a:pPr>
            <a:endParaRPr lang="ru-RU" sz="1600" dirty="0"/>
          </a:p>
        </p:txBody>
      </p:sp>
      <p:sp>
        <p:nvSpPr>
          <p:cNvPr id="4" name="Прямоугольник 3"/>
          <p:cNvSpPr/>
          <p:nvPr/>
        </p:nvSpPr>
        <p:spPr>
          <a:xfrm>
            <a:off x="107504" y="5003274"/>
            <a:ext cx="5112568" cy="1754326"/>
          </a:xfrm>
          <a:prstGeom prst="rect">
            <a:avLst/>
          </a:prstGeom>
        </p:spPr>
        <p:txBody>
          <a:bodyPr wrap="square">
            <a:spAutoFit/>
          </a:bodyPr>
          <a:lstStyle/>
          <a:p>
            <a:r>
              <a:rPr lang="ru-RU" b="1" dirty="0">
                <a:solidFill>
                  <a:schemeClr val="accent3">
                    <a:lumMod val="50000"/>
                  </a:schemeClr>
                </a:solidFill>
              </a:rPr>
              <a:t>Кроме того, слушатели факультета занимаются живописью и реставрацией кукол. Свои работы они выставляют на мероприятиях, посвященных Дню пожилого человека, Дню инвалидов, принимают участие в конкурсах и благотворительных акциях.</a:t>
            </a:r>
          </a:p>
        </p:txBody>
      </p:sp>
      <p:pic>
        <p:nvPicPr>
          <p:cNvPr id="2050" name="Picture 2" descr="C:\Users\SavinAK\Desktop\IMG-20180627-WA0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1124744"/>
            <a:ext cx="2528472" cy="3371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14489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SavinAK\Desktop\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4437" y="4581128"/>
            <a:ext cx="2157633" cy="1959318"/>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51520" y="188640"/>
            <a:ext cx="8686800" cy="838200"/>
          </a:xfrm>
        </p:spPr>
        <p:txBody>
          <a:bodyPr>
            <a:noAutofit/>
          </a:bodyPr>
          <a:lstStyle/>
          <a:p>
            <a:pPr algn="ctr"/>
            <a:r>
              <a:rPr lang="ru-RU" sz="1800" dirty="0"/>
              <a:t>НАРОДНОЕ ТВОРЧЕСТВО </a:t>
            </a:r>
            <a:br>
              <a:rPr lang="ru-RU" sz="1800" dirty="0"/>
            </a:br>
            <a:r>
              <a:rPr lang="ru-RU" sz="1800" dirty="0"/>
              <a:t>КАК ИННОВАЦИОННЫЙ МЕТОД ПО СОХРАННОСТИ, КОРРЕКЦИИ И ПРОФИЛАКТИКЕ ПСИХИЧЕСКОГО ЗДОРОВЬЯ пожилых людей</a:t>
            </a:r>
            <a:br>
              <a:rPr lang="ru-RU" sz="1800" dirty="0"/>
            </a:br>
            <a:endParaRPr lang="ru-RU" sz="1800" dirty="0"/>
          </a:p>
        </p:txBody>
      </p:sp>
      <p:sp>
        <p:nvSpPr>
          <p:cNvPr id="4" name="Text Box 8"/>
          <p:cNvSpPr txBox="1">
            <a:spLocks noGrp="1" noChangeArrowheads="1"/>
          </p:cNvSpPr>
          <p:nvPr>
            <p:ph idx="1"/>
          </p:nvPr>
        </p:nvSpPr>
        <p:spPr bwMode="auto">
          <a:xfrm>
            <a:off x="-34698" y="1052736"/>
            <a:ext cx="9071193" cy="5586145"/>
          </a:xfrm>
          <a:prstGeom prst="rect">
            <a:avLst/>
          </a:prstGeom>
          <a:noFill/>
          <a:ln w="9525">
            <a:noFill/>
            <a:miter lim="800000"/>
            <a:headEnd/>
            <a:tailEnd/>
          </a:ln>
        </p:spPr>
        <p:txBody>
          <a:bodyPr wrap="square">
            <a:spAutoFit/>
          </a:bodyPr>
          <a:lstStyle>
            <a:defPPr>
              <a:defRPr lang="ru-RU"/>
            </a:defPPr>
            <a:lvl1pPr algn="l" rtl="0" fontAlgn="base">
              <a:spcBef>
                <a:spcPct val="0"/>
              </a:spcBef>
              <a:spcAft>
                <a:spcPct val="0"/>
              </a:spcAft>
              <a:defRPr kern="1200">
                <a:solidFill>
                  <a:schemeClr val="tx1"/>
                </a:solidFill>
                <a:latin typeface="Times New Roman" pitchFamily="18" charset="0"/>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marL="0" indent="0">
              <a:buNone/>
            </a:pPr>
            <a:r>
              <a:rPr lang="ru-RU" sz="1600" b="1" dirty="0" smtClean="0">
                <a:solidFill>
                  <a:schemeClr val="accent6">
                    <a:lumMod val="50000"/>
                  </a:schemeClr>
                </a:solidFill>
              </a:rPr>
              <a:t>Цель</a:t>
            </a:r>
            <a:r>
              <a:rPr lang="ru-RU" sz="1600" b="1" dirty="0">
                <a:solidFill>
                  <a:schemeClr val="accent6">
                    <a:lumMod val="50000"/>
                  </a:schemeClr>
                </a:solidFill>
              </a:rPr>
              <a:t>:</a:t>
            </a:r>
          </a:p>
          <a:p>
            <a:endParaRPr lang="ru-RU" sz="1600" b="1" dirty="0">
              <a:solidFill>
                <a:schemeClr val="accent6">
                  <a:lumMod val="50000"/>
                </a:schemeClr>
              </a:solidFill>
            </a:endParaRPr>
          </a:p>
          <a:p>
            <a:pPr>
              <a:buFont typeface="Wingdings" pitchFamily="2" charset="2"/>
              <a:buChar char="ü"/>
            </a:pPr>
            <a:r>
              <a:rPr lang="ru-RU" sz="1600" b="1" dirty="0">
                <a:solidFill>
                  <a:schemeClr val="accent6">
                    <a:lumMod val="50000"/>
                  </a:schemeClr>
                </a:solidFill>
              </a:rPr>
              <a:t>Сохранение и профилактика </a:t>
            </a:r>
            <a:r>
              <a:rPr lang="ru-RU" sz="1600" b="1" dirty="0" err="1">
                <a:solidFill>
                  <a:schemeClr val="accent6">
                    <a:lumMod val="50000"/>
                  </a:schemeClr>
                </a:solidFill>
              </a:rPr>
              <a:t>психо</a:t>
            </a:r>
            <a:r>
              <a:rPr lang="ru-RU" sz="1600" b="1" dirty="0">
                <a:solidFill>
                  <a:schemeClr val="accent6">
                    <a:lumMod val="50000"/>
                  </a:schemeClr>
                </a:solidFill>
              </a:rPr>
              <a:t>-соматического здоровья у граждан третьего </a:t>
            </a:r>
            <a:r>
              <a:rPr lang="ru-RU" sz="1600" b="1" dirty="0" smtClean="0">
                <a:solidFill>
                  <a:schemeClr val="accent6">
                    <a:lumMod val="50000"/>
                  </a:schemeClr>
                </a:solidFill>
              </a:rPr>
              <a:t>возраста</a:t>
            </a:r>
          </a:p>
          <a:p>
            <a:pPr marL="0" indent="0">
              <a:buNone/>
            </a:pPr>
            <a:endParaRPr lang="ru-RU" sz="1600" b="1" dirty="0" smtClean="0">
              <a:solidFill>
                <a:schemeClr val="accent6">
                  <a:lumMod val="50000"/>
                </a:schemeClr>
              </a:solidFill>
            </a:endParaRPr>
          </a:p>
          <a:p>
            <a:pPr marL="0" indent="0">
              <a:buNone/>
            </a:pPr>
            <a:r>
              <a:rPr lang="ru-RU" sz="1600" b="1" dirty="0">
                <a:solidFill>
                  <a:schemeClr val="accent6">
                    <a:lumMod val="50000"/>
                  </a:schemeClr>
                </a:solidFill>
              </a:rPr>
              <a:t>Задачи:</a:t>
            </a:r>
          </a:p>
          <a:p>
            <a:endParaRPr lang="ru-RU" sz="1600" b="1" dirty="0">
              <a:solidFill>
                <a:schemeClr val="accent6">
                  <a:lumMod val="50000"/>
                </a:schemeClr>
              </a:solidFill>
            </a:endParaRPr>
          </a:p>
          <a:p>
            <a:pPr>
              <a:buFont typeface="Wingdings" pitchFamily="2" charset="2"/>
              <a:buChar char="Ш"/>
            </a:pPr>
            <a:r>
              <a:rPr lang="ru-RU" sz="1600" b="1" dirty="0">
                <a:solidFill>
                  <a:schemeClr val="accent6">
                    <a:lumMod val="50000"/>
                  </a:schemeClr>
                </a:solidFill>
              </a:rPr>
              <a:t>Расширить </a:t>
            </a:r>
            <a:r>
              <a:rPr lang="ru-RU" sz="1600" b="1" dirty="0" smtClean="0">
                <a:solidFill>
                  <a:schemeClr val="accent6">
                    <a:lumMod val="50000"/>
                  </a:schemeClr>
                </a:solidFill>
              </a:rPr>
              <a:t>кругозор;</a:t>
            </a:r>
            <a:endParaRPr lang="ru-RU" sz="1600" b="1" dirty="0">
              <a:solidFill>
                <a:schemeClr val="accent6">
                  <a:lumMod val="50000"/>
                </a:schemeClr>
              </a:solidFill>
            </a:endParaRPr>
          </a:p>
          <a:p>
            <a:pPr>
              <a:buFont typeface="Wingdings" pitchFamily="2" charset="2"/>
              <a:buChar char="Ø"/>
            </a:pPr>
            <a:r>
              <a:rPr lang="ru-RU" sz="1600" b="1" dirty="0">
                <a:solidFill>
                  <a:schemeClr val="accent6">
                    <a:lumMod val="50000"/>
                  </a:schemeClr>
                </a:solidFill>
              </a:rPr>
              <a:t>Сохранить </a:t>
            </a:r>
            <a:r>
              <a:rPr lang="ru-RU" sz="1600" b="1" dirty="0" err="1">
                <a:solidFill>
                  <a:schemeClr val="accent6">
                    <a:lumMod val="50000"/>
                  </a:schemeClr>
                </a:solidFill>
              </a:rPr>
              <a:t>психо</a:t>
            </a:r>
            <a:r>
              <a:rPr lang="ru-RU" sz="1600" b="1" dirty="0">
                <a:solidFill>
                  <a:schemeClr val="accent6">
                    <a:lumMod val="50000"/>
                  </a:schemeClr>
                </a:solidFill>
              </a:rPr>
              <a:t>-соматическое здоровье граждан третьего </a:t>
            </a:r>
            <a:r>
              <a:rPr lang="ru-RU" sz="1600" b="1" dirty="0" smtClean="0">
                <a:solidFill>
                  <a:schemeClr val="accent6">
                    <a:lumMod val="50000"/>
                  </a:schemeClr>
                </a:solidFill>
              </a:rPr>
              <a:t>возраста;</a:t>
            </a:r>
            <a:endParaRPr lang="ru-RU" sz="1600" b="1" dirty="0">
              <a:solidFill>
                <a:schemeClr val="accent6">
                  <a:lumMod val="50000"/>
                </a:schemeClr>
              </a:solidFill>
            </a:endParaRPr>
          </a:p>
          <a:p>
            <a:pPr>
              <a:buFont typeface="Wingdings" pitchFamily="2" charset="2"/>
              <a:buChar char="Ø"/>
            </a:pPr>
            <a:r>
              <a:rPr lang="ru-RU" sz="1600" b="1" dirty="0">
                <a:solidFill>
                  <a:schemeClr val="accent6">
                    <a:lumMod val="50000"/>
                  </a:schemeClr>
                </a:solidFill>
              </a:rPr>
              <a:t>Сохранить физическую и интеллектуальную </a:t>
            </a:r>
            <a:r>
              <a:rPr lang="ru-RU" sz="1600" b="1" dirty="0" smtClean="0">
                <a:solidFill>
                  <a:schemeClr val="accent6">
                    <a:lumMod val="50000"/>
                  </a:schemeClr>
                </a:solidFill>
              </a:rPr>
              <a:t>форму;</a:t>
            </a:r>
            <a:endParaRPr lang="ru-RU" sz="1600" b="1" dirty="0">
              <a:solidFill>
                <a:schemeClr val="accent6">
                  <a:lumMod val="50000"/>
                </a:schemeClr>
              </a:solidFill>
            </a:endParaRPr>
          </a:p>
          <a:p>
            <a:pPr>
              <a:buFont typeface="Wingdings" pitchFamily="2" charset="2"/>
              <a:buChar char="Ø"/>
            </a:pPr>
            <a:r>
              <a:rPr lang="ru-RU" sz="1600" b="1" dirty="0">
                <a:solidFill>
                  <a:schemeClr val="accent6">
                    <a:lumMod val="50000"/>
                  </a:schemeClr>
                </a:solidFill>
              </a:rPr>
              <a:t>Социализировать </a:t>
            </a:r>
            <a:r>
              <a:rPr lang="ru-RU" sz="1600" b="1" dirty="0" smtClean="0">
                <a:solidFill>
                  <a:schemeClr val="accent6">
                    <a:lumMod val="50000"/>
                  </a:schemeClr>
                </a:solidFill>
              </a:rPr>
              <a:t>личность.</a:t>
            </a:r>
            <a:endParaRPr lang="ru-RU" sz="1600" b="1" dirty="0">
              <a:solidFill>
                <a:schemeClr val="accent6">
                  <a:lumMod val="50000"/>
                </a:schemeClr>
              </a:solidFill>
            </a:endParaRPr>
          </a:p>
          <a:p>
            <a:pPr marL="0" indent="0">
              <a:buNone/>
            </a:pPr>
            <a:endParaRPr lang="ru-RU" sz="1600" dirty="0" smtClean="0"/>
          </a:p>
          <a:p>
            <a:pPr marL="0" indent="0">
              <a:buNone/>
            </a:pPr>
            <a:r>
              <a:rPr lang="ru-RU" sz="1500" b="1" dirty="0" smtClean="0">
                <a:solidFill>
                  <a:schemeClr val="accent3">
                    <a:lumMod val="50000"/>
                  </a:schemeClr>
                </a:solidFill>
              </a:rPr>
              <a:t>Творчество</a:t>
            </a:r>
            <a:r>
              <a:rPr lang="ru-RU" sz="1500" b="1" dirty="0">
                <a:solidFill>
                  <a:schemeClr val="accent3">
                    <a:lumMod val="50000"/>
                  </a:schemeClr>
                </a:solidFill>
              </a:rPr>
              <a:t>, одно из направлений способное не только улучшать состояние здоровья, но в некоторых </a:t>
            </a:r>
          </a:p>
          <a:p>
            <a:pPr marL="0" indent="0">
              <a:buNone/>
            </a:pPr>
            <a:r>
              <a:rPr lang="ru-RU" sz="1500" b="1" dirty="0">
                <a:solidFill>
                  <a:schemeClr val="accent3">
                    <a:lumMod val="50000"/>
                  </a:schemeClr>
                </a:solidFill>
              </a:rPr>
              <a:t>случаях даже исцелять болезни, служит профилактикой неврозов и депрессий, повышает </a:t>
            </a:r>
          </a:p>
          <a:p>
            <a:pPr marL="0" indent="0">
              <a:buNone/>
            </a:pPr>
            <a:r>
              <a:rPr lang="ru-RU" sz="1500" b="1" dirty="0">
                <a:solidFill>
                  <a:schemeClr val="accent3">
                    <a:lumMod val="50000"/>
                  </a:schemeClr>
                </a:solidFill>
              </a:rPr>
              <a:t>стрессоустойчивость организма. Занятие творчеством также позволяет восстанавливать силы,</a:t>
            </a:r>
          </a:p>
          <a:p>
            <a:pPr marL="0" indent="0">
              <a:buNone/>
            </a:pPr>
            <a:r>
              <a:rPr lang="ru-RU" sz="1500" b="1" dirty="0" smtClean="0">
                <a:solidFill>
                  <a:schemeClr val="accent3">
                    <a:lumMod val="50000"/>
                  </a:schemeClr>
                </a:solidFill>
              </a:rPr>
              <a:t>повышать </a:t>
            </a:r>
            <a:r>
              <a:rPr lang="ru-RU" sz="1500" b="1" dirty="0">
                <a:solidFill>
                  <a:schemeClr val="accent3">
                    <a:lumMod val="50000"/>
                  </a:schemeClr>
                </a:solidFill>
              </a:rPr>
              <a:t>работоспособность, позволять лучше решать проблемы, </a:t>
            </a:r>
            <a:endParaRPr lang="ru-RU" sz="1500" b="1" dirty="0" smtClean="0">
              <a:solidFill>
                <a:schemeClr val="accent3">
                  <a:lumMod val="50000"/>
                </a:schemeClr>
              </a:solidFill>
            </a:endParaRPr>
          </a:p>
          <a:p>
            <a:pPr marL="0" indent="0">
              <a:buNone/>
            </a:pPr>
            <a:r>
              <a:rPr lang="ru-RU" sz="1500" b="1" dirty="0" smtClean="0">
                <a:solidFill>
                  <a:schemeClr val="accent3">
                    <a:lumMod val="50000"/>
                  </a:schemeClr>
                </a:solidFill>
              </a:rPr>
              <a:t>развивать </a:t>
            </a:r>
            <a:r>
              <a:rPr lang="ru-RU" sz="1500" b="1" dirty="0">
                <a:solidFill>
                  <a:schemeClr val="accent3">
                    <a:lumMod val="50000"/>
                  </a:schemeClr>
                </a:solidFill>
              </a:rPr>
              <a:t>воображение и </a:t>
            </a:r>
            <a:r>
              <a:rPr lang="ru-RU" sz="1500" b="1" dirty="0" smtClean="0">
                <a:solidFill>
                  <a:schemeClr val="accent3">
                    <a:lumMod val="50000"/>
                  </a:schemeClr>
                </a:solidFill>
              </a:rPr>
              <a:t>эстетический </a:t>
            </a:r>
            <a:r>
              <a:rPr lang="ru-RU" sz="1500" b="1" dirty="0">
                <a:solidFill>
                  <a:schemeClr val="accent3">
                    <a:lumMod val="50000"/>
                  </a:schemeClr>
                </a:solidFill>
              </a:rPr>
              <a:t>вкус, стимулировать  к </a:t>
            </a:r>
            <a:r>
              <a:rPr lang="ru-RU" sz="1500" b="1" dirty="0" smtClean="0">
                <a:solidFill>
                  <a:schemeClr val="accent3">
                    <a:lumMod val="50000"/>
                  </a:schemeClr>
                </a:solidFill>
              </a:rPr>
              <a:t>познанию</a:t>
            </a:r>
          </a:p>
          <a:p>
            <a:pPr marL="0" indent="0">
              <a:buNone/>
            </a:pPr>
            <a:r>
              <a:rPr lang="ru-RU" sz="1500" b="1" dirty="0" smtClean="0">
                <a:solidFill>
                  <a:schemeClr val="accent3">
                    <a:lumMod val="50000"/>
                  </a:schemeClr>
                </a:solidFill>
              </a:rPr>
              <a:t> </a:t>
            </a:r>
            <a:r>
              <a:rPr lang="ru-RU" sz="1500" b="1" dirty="0">
                <a:solidFill>
                  <a:schemeClr val="accent3">
                    <a:lumMod val="50000"/>
                  </a:schemeClr>
                </a:solidFill>
              </a:rPr>
              <a:t>и самовыражению,  стать более </a:t>
            </a:r>
            <a:r>
              <a:rPr lang="ru-RU" sz="1500" b="1" dirty="0" smtClean="0">
                <a:solidFill>
                  <a:schemeClr val="accent3">
                    <a:lumMod val="50000"/>
                  </a:schemeClr>
                </a:solidFill>
              </a:rPr>
              <a:t>гармоничной и </a:t>
            </a:r>
            <a:r>
              <a:rPr lang="ru-RU" sz="1500" b="1" dirty="0">
                <a:solidFill>
                  <a:schemeClr val="accent3">
                    <a:lumMod val="50000"/>
                  </a:schemeClr>
                </a:solidFill>
              </a:rPr>
              <a:t>счастливой личностью. </a:t>
            </a:r>
            <a:endParaRPr lang="ru-RU" sz="1500" b="1" dirty="0" smtClean="0">
              <a:solidFill>
                <a:schemeClr val="accent3">
                  <a:lumMod val="50000"/>
                </a:schemeClr>
              </a:solidFill>
            </a:endParaRPr>
          </a:p>
          <a:p>
            <a:pPr marL="0" indent="0">
              <a:buNone/>
            </a:pPr>
            <a:r>
              <a:rPr lang="ru-RU" sz="1500" b="1" dirty="0" smtClean="0">
                <a:solidFill>
                  <a:schemeClr val="accent3">
                    <a:lumMod val="50000"/>
                  </a:schemeClr>
                </a:solidFill>
              </a:rPr>
              <a:t>Эксперимент </a:t>
            </a:r>
            <a:r>
              <a:rPr lang="ru-RU" sz="1500" b="1" dirty="0">
                <a:solidFill>
                  <a:schemeClr val="accent3">
                    <a:lumMod val="50000"/>
                  </a:schemeClr>
                </a:solidFill>
              </a:rPr>
              <a:t>показал, что группа, которая занималась трудотерапией, </a:t>
            </a:r>
          </a:p>
          <a:p>
            <a:pPr marL="0" indent="0">
              <a:buNone/>
            </a:pPr>
            <a:r>
              <a:rPr lang="ru-RU" sz="1500" b="1" dirty="0">
                <a:solidFill>
                  <a:schemeClr val="accent3">
                    <a:lumMod val="50000"/>
                  </a:schemeClr>
                </a:solidFill>
              </a:rPr>
              <a:t>стала  более коммуникабельной, лучше работает в команде и </a:t>
            </a:r>
            <a:r>
              <a:rPr lang="ru-RU" sz="1500" b="1" dirty="0" smtClean="0">
                <a:solidFill>
                  <a:schemeClr val="accent3">
                    <a:lumMod val="50000"/>
                  </a:schemeClr>
                </a:solidFill>
              </a:rPr>
              <a:t>выдвигает</a:t>
            </a:r>
          </a:p>
          <a:p>
            <a:pPr marL="0" indent="0">
              <a:buNone/>
            </a:pPr>
            <a:r>
              <a:rPr lang="ru-RU" sz="1500" b="1" dirty="0" smtClean="0">
                <a:solidFill>
                  <a:schemeClr val="accent3">
                    <a:lumMod val="50000"/>
                  </a:schemeClr>
                </a:solidFill>
              </a:rPr>
              <a:t>более </a:t>
            </a:r>
            <a:r>
              <a:rPr lang="ru-RU" sz="1500" b="1" dirty="0">
                <a:solidFill>
                  <a:schemeClr val="accent3">
                    <a:lumMod val="50000"/>
                  </a:schemeClr>
                </a:solidFill>
              </a:rPr>
              <a:t>качественные идеи </a:t>
            </a:r>
            <a:r>
              <a:rPr lang="ru-RU" sz="1500" b="1" dirty="0" smtClean="0">
                <a:solidFill>
                  <a:schemeClr val="accent3">
                    <a:lumMod val="50000"/>
                  </a:schemeClr>
                </a:solidFill>
              </a:rPr>
              <a:t>для </a:t>
            </a:r>
            <a:r>
              <a:rPr lang="ru-RU" sz="1500" b="1" dirty="0">
                <a:solidFill>
                  <a:schemeClr val="accent3">
                    <a:lumMod val="50000"/>
                  </a:schemeClr>
                </a:solidFill>
              </a:rPr>
              <a:t>решения задач, чем группа наблюдателей. </a:t>
            </a:r>
            <a:endParaRPr lang="ru-RU" sz="1500" b="1" dirty="0" smtClean="0">
              <a:solidFill>
                <a:schemeClr val="accent3">
                  <a:lumMod val="50000"/>
                </a:schemeClr>
              </a:solidFill>
            </a:endParaRPr>
          </a:p>
          <a:p>
            <a:pPr marL="0" indent="0">
              <a:buNone/>
            </a:pPr>
            <a:r>
              <a:rPr lang="ru-RU" sz="1500" b="1" dirty="0" smtClean="0">
                <a:solidFill>
                  <a:schemeClr val="accent3">
                    <a:lumMod val="50000"/>
                  </a:schemeClr>
                </a:solidFill>
              </a:rPr>
              <a:t>Трудотерапия </a:t>
            </a:r>
            <a:r>
              <a:rPr lang="ru-RU" sz="1500" b="1" dirty="0">
                <a:solidFill>
                  <a:schemeClr val="accent3">
                    <a:lumMod val="50000"/>
                  </a:schemeClr>
                </a:solidFill>
              </a:rPr>
              <a:t>является альтернативой пассивному </a:t>
            </a:r>
          </a:p>
          <a:p>
            <a:pPr marL="0" indent="0">
              <a:buNone/>
            </a:pPr>
            <a:r>
              <a:rPr lang="ru-RU" sz="1500" b="1" dirty="0">
                <a:solidFill>
                  <a:schemeClr val="accent3">
                    <a:lumMod val="50000"/>
                  </a:schemeClr>
                </a:solidFill>
              </a:rPr>
              <a:t>образу жизни.</a:t>
            </a:r>
          </a:p>
          <a:p>
            <a:pPr marL="0" indent="0">
              <a:buNone/>
            </a:pPr>
            <a:endParaRPr lang="ru-RU" sz="1600" dirty="0"/>
          </a:p>
        </p:txBody>
      </p:sp>
      <p:pic>
        <p:nvPicPr>
          <p:cNvPr id="3074" name="Picture 2" descr="C:\Users\SavinAK\Deskto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1988840"/>
            <a:ext cx="2222028" cy="1709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1767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Autofit/>
          </a:bodyPr>
          <a:lstStyle/>
          <a:p>
            <a:pPr algn="ctr"/>
            <a:r>
              <a:rPr lang="ru-RU" sz="2400" b="1" dirty="0">
                <a:effectLst/>
              </a:rPr>
              <a:t>«Социально-психолого- педагогическая реабилитация детей через практическую игру</a:t>
            </a:r>
            <a:r>
              <a:rPr lang="ru-RU" sz="2400" b="1" dirty="0" smtClean="0">
                <a:effectLst/>
              </a:rPr>
              <a:t>»</a:t>
            </a:r>
            <a:r>
              <a:rPr lang="ru-RU" sz="2400" dirty="0">
                <a:effectLst/>
              </a:rPr>
              <a:t/>
            </a:r>
            <a:br>
              <a:rPr lang="ru-RU" sz="2400" dirty="0">
                <a:effectLst/>
              </a:rPr>
            </a:br>
            <a:endParaRPr lang="ru-RU" sz="2400" dirty="0"/>
          </a:p>
        </p:txBody>
      </p:sp>
      <p:sp>
        <p:nvSpPr>
          <p:cNvPr id="3" name="Объект 2"/>
          <p:cNvSpPr>
            <a:spLocks noGrp="1"/>
          </p:cNvSpPr>
          <p:nvPr>
            <p:ph idx="1"/>
          </p:nvPr>
        </p:nvSpPr>
        <p:spPr>
          <a:xfrm>
            <a:off x="107504" y="980728"/>
            <a:ext cx="6545984" cy="5760640"/>
          </a:xfrm>
        </p:spPr>
        <p:txBody>
          <a:bodyPr>
            <a:noAutofit/>
          </a:bodyPr>
          <a:lstStyle/>
          <a:p>
            <a:pPr marL="0" indent="0">
              <a:buNone/>
            </a:pPr>
            <a:r>
              <a:rPr lang="ru-RU" sz="1800" b="1" dirty="0"/>
              <a:t>Игра – неотъемлемая часть детской жизни, </a:t>
            </a:r>
            <a:r>
              <a:rPr lang="ru-RU" sz="1800" b="1" dirty="0" smtClean="0"/>
              <a:t>внутри которой </a:t>
            </a:r>
            <a:r>
              <a:rPr lang="ru-RU" sz="1800" b="1" dirty="0"/>
              <a:t>моделируется взрослая жизнь малыша. </a:t>
            </a:r>
            <a:r>
              <a:rPr lang="ru-RU" sz="1800" b="1" dirty="0" smtClean="0"/>
              <a:t>Ребёнок</a:t>
            </a:r>
            <a:r>
              <a:rPr lang="ru-RU" sz="1800" b="1" dirty="0"/>
              <a:t>, играя, фактически творит самого себя!                               </a:t>
            </a:r>
          </a:p>
          <a:p>
            <a:pPr>
              <a:buFont typeface="Wingdings" pitchFamily="2" charset="2"/>
              <a:buChar char="ü"/>
            </a:pPr>
            <a:r>
              <a:rPr lang="ru-RU" sz="1400" dirty="0" smtClean="0"/>
              <a:t>Результаты </a:t>
            </a:r>
            <a:r>
              <a:rPr lang="ru-RU" sz="1400" dirty="0"/>
              <a:t>психологической диагностики познавательной и эмоционально-волевой сферы несовершеннолетних говорят об увеличении количества «проблемных» детей,  у которых снижена  социальная компетентность, низкий  уровень развития когнитивной сферы, заметно снижены  игровые навыки  и др. Именно поэтому введение в реабилитационный процесс игровых технологий позволило значительно  улучшить результативность работы именно над этими  психологическими параметрами, т.к. любая игра в руках специалиста может стать помощником в работе для достижения цели.</a:t>
            </a:r>
          </a:p>
          <a:p>
            <a:pPr>
              <a:buFont typeface="Wingdings" pitchFamily="2" charset="2"/>
              <a:buChar char="ü"/>
            </a:pPr>
            <a:r>
              <a:rPr lang="ru-RU" sz="1400" dirty="0" smtClean="0"/>
              <a:t>Психологи </a:t>
            </a:r>
            <a:r>
              <a:rPr lang="ru-RU" sz="1400" dirty="0"/>
              <a:t>и </a:t>
            </a:r>
            <a:r>
              <a:rPr lang="ru-RU" sz="1400" dirty="0" err="1"/>
              <a:t>реабилитологи</a:t>
            </a:r>
            <a:r>
              <a:rPr lang="ru-RU" sz="1400" dirty="0"/>
              <a:t> на своих  занятиях используют игру, где  происходит  воздействие на все стороны личности ребенка: на его сознание, чувства, волю, поведение. Игра используется  в целях умственного, нравственного, эстетического и физического развития. </a:t>
            </a:r>
          </a:p>
          <a:p>
            <a:pPr>
              <a:buFont typeface="Wingdings" pitchFamily="2" charset="2"/>
              <a:buChar char="ü"/>
            </a:pPr>
            <a:r>
              <a:rPr lang="ru-RU" sz="1400" dirty="0" smtClean="0"/>
              <a:t>В </a:t>
            </a:r>
            <a:r>
              <a:rPr lang="ru-RU" sz="1400" dirty="0"/>
              <a:t>игре происходит формирование произвольного поведения ребенка, его социализация. Игра  предоставляет возможности для перестройки эмоционального опыта играющего: создание и разрядка напряжения, освобождение от страха, злости, грусти и т.д. Результат использования игр в реабилитационном процессе  - позитивные изменения в развитии высших психических функций (мышления, речи, памяти, воображения, внимания), в развитии личности в целом. Психологические механизмы игровой деятельности опираются на фундаментальные потребности личности в самовыражении, самоутверждении, самоопределении, </a:t>
            </a:r>
            <a:r>
              <a:rPr lang="ru-RU" sz="1400" dirty="0" err="1"/>
              <a:t>саморегуляции</a:t>
            </a:r>
            <a:r>
              <a:rPr lang="ru-RU" sz="1400" dirty="0"/>
              <a:t>, самореализации. </a:t>
            </a:r>
          </a:p>
        </p:txBody>
      </p:sp>
      <p:pic>
        <p:nvPicPr>
          <p:cNvPr id="1026" name="Picture 2" descr="C:\Users\SavinAK\Desktop\1233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488" y="1196752"/>
            <a:ext cx="2219852" cy="94364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vinAK\Desktop\1232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488" y="3367960"/>
            <a:ext cx="2219851" cy="13393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SavinAK\Desktop\55555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3487" y="4851039"/>
            <a:ext cx="2219851" cy="147764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avinAK\Desktop\1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3488" y="2276872"/>
            <a:ext cx="2219852" cy="99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7174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686800" cy="838200"/>
          </a:xfrm>
        </p:spPr>
        <p:txBody>
          <a:bodyPr>
            <a:normAutofit fontScale="90000"/>
          </a:bodyPr>
          <a:lstStyle/>
          <a:p>
            <a:pPr algn="ctr"/>
            <a:r>
              <a:rPr lang="ru-RU" b="1" i="1" dirty="0">
                <a:effectLst/>
              </a:rPr>
              <a:t>«Солнечная планета»</a:t>
            </a:r>
            <a:r>
              <a:rPr lang="ru-RU" dirty="0">
                <a:effectLst/>
              </a:rPr>
              <a:t/>
            </a:r>
            <a:br>
              <a:rPr lang="ru-RU" dirty="0">
                <a:effectLst/>
              </a:rPr>
            </a:br>
            <a:endParaRPr lang="ru-RU" dirty="0"/>
          </a:p>
        </p:txBody>
      </p:sp>
      <p:sp>
        <p:nvSpPr>
          <p:cNvPr id="3" name="Объект 2"/>
          <p:cNvSpPr>
            <a:spLocks noGrp="1"/>
          </p:cNvSpPr>
          <p:nvPr>
            <p:ph idx="1"/>
          </p:nvPr>
        </p:nvSpPr>
        <p:spPr>
          <a:xfrm>
            <a:off x="304800" y="1124744"/>
            <a:ext cx="8686800" cy="6048672"/>
          </a:xfrm>
        </p:spPr>
        <p:txBody>
          <a:bodyPr>
            <a:normAutofit fontScale="40000" lnSpcReduction="20000"/>
          </a:bodyPr>
          <a:lstStyle/>
          <a:p>
            <a:pPr marL="0" indent="0">
              <a:buNone/>
            </a:pPr>
            <a:r>
              <a:rPr lang="ru-RU" b="1" u="sng" dirty="0"/>
              <a:t>Цель проекта</a:t>
            </a:r>
            <a:r>
              <a:rPr lang="ru-RU" dirty="0"/>
              <a:t> – социальная и психологическая адаптация в обществе, формирование  уверенности в себе, развитие эмоционально-волевой сферы. Интеграция в общество, социокультурная реабилитация. Формирование толерантного отношения социума  к людям с синдромом Дауна.</a:t>
            </a:r>
          </a:p>
          <a:p>
            <a:pPr marL="0" indent="0">
              <a:buNone/>
            </a:pPr>
            <a:r>
              <a:rPr lang="ru-RU" dirty="0"/>
              <a:t> </a:t>
            </a:r>
          </a:p>
          <a:p>
            <a:pPr marL="0" indent="0">
              <a:buNone/>
            </a:pPr>
            <a:r>
              <a:rPr lang="ru-RU" b="1" u="sng" dirty="0" smtClean="0"/>
              <a:t>Целевая </a:t>
            </a:r>
            <a:r>
              <a:rPr lang="ru-RU" b="1" u="sng" dirty="0"/>
              <a:t>аудитория</a:t>
            </a:r>
            <a:r>
              <a:rPr lang="ru-RU" u="sng" dirty="0"/>
              <a:t>:</a:t>
            </a:r>
            <a:endParaRPr lang="ru-RU" dirty="0"/>
          </a:p>
          <a:p>
            <a:pPr>
              <a:buFont typeface="Wingdings" pitchFamily="2" charset="2"/>
              <a:buChar char="Ø"/>
            </a:pPr>
            <a:r>
              <a:rPr lang="ru-RU" dirty="0"/>
              <a:t>- дети-инвалиды с синдромом </a:t>
            </a:r>
            <a:r>
              <a:rPr lang="ru-RU" dirty="0" smtClean="0"/>
              <a:t>Дауна;</a:t>
            </a:r>
            <a:endParaRPr lang="ru-RU" dirty="0"/>
          </a:p>
          <a:p>
            <a:pPr>
              <a:buFont typeface="Wingdings" pitchFamily="2" charset="2"/>
              <a:buChar char="Ø"/>
            </a:pPr>
            <a:r>
              <a:rPr lang="ru-RU" dirty="0"/>
              <a:t>- совершеннолетние граждане с синдромом </a:t>
            </a:r>
            <a:r>
              <a:rPr lang="ru-RU" dirty="0" smtClean="0"/>
              <a:t>Дауна.</a:t>
            </a:r>
            <a:endParaRPr lang="ru-RU" dirty="0"/>
          </a:p>
          <a:p>
            <a:pPr marL="0" indent="0">
              <a:buNone/>
            </a:pPr>
            <a:r>
              <a:rPr lang="ru-RU" b="1" dirty="0"/>
              <a:t> </a:t>
            </a:r>
            <a:endParaRPr lang="ru-RU" dirty="0"/>
          </a:p>
          <a:p>
            <a:pPr marL="0" indent="0">
              <a:buNone/>
            </a:pPr>
            <a:r>
              <a:rPr lang="ru-RU" b="1" u="sng" dirty="0"/>
              <a:t>Задачи проекта:</a:t>
            </a:r>
            <a:endParaRPr lang="ru-RU" dirty="0"/>
          </a:p>
          <a:p>
            <a:pPr lvl="0">
              <a:buFont typeface="Wingdings" pitchFamily="2" charset="2"/>
              <a:buChar char="v"/>
            </a:pPr>
            <a:r>
              <a:rPr lang="ru-RU" dirty="0"/>
              <a:t>выведение граждан с синдромом Дауна из «изоляции» вызванной </a:t>
            </a:r>
            <a:endParaRPr lang="ru-RU" dirty="0" smtClean="0"/>
          </a:p>
          <a:p>
            <a:pPr marL="0" lvl="0" indent="0">
              <a:buNone/>
            </a:pPr>
            <a:r>
              <a:rPr lang="ru-RU" dirty="0" smtClean="0"/>
              <a:t>дефицитом общения;</a:t>
            </a:r>
            <a:endParaRPr lang="ru-RU" dirty="0"/>
          </a:p>
          <a:p>
            <a:pPr lvl="0">
              <a:buFont typeface="Wingdings" pitchFamily="2" charset="2"/>
              <a:buChar char="v"/>
            </a:pPr>
            <a:r>
              <a:rPr lang="ru-RU" dirty="0"/>
              <a:t>создание среды (условий) для раскрытия и развития личностного </a:t>
            </a:r>
            <a:r>
              <a:rPr lang="ru-RU" dirty="0" smtClean="0"/>
              <a:t>потенциала;</a:t>
            </a:r>
            <a:endParaRPr lang="ru-RU" dirty="0"/>
          </a:p>
          <a:p>
            <a:pPr lvl="0">
              <a:buFont typeface="Wingdings" pitchFamily="2" charset="2"/>
              <a:buChar char="v"/>
            </a:pPr>
            <a:r>
              <a:rPr lang="ru-RU" dirty="0"/>
              <a:t>адекватное восприятие окружающей действительности и самого </a:t>
            </a:r>
            <a:r>
              <a:rPr lang="ru-RU" dirty="0" smtClean="0"/>
              <a:t>себя;</a:t>
            </a:r>
            <a:endParaRPr lang="ru-RU" dirty="0"/>
          </a:p>
          <a:p>
            <a:pPr lvl="0">
              <a:buFont typeface="Wingdings" pitchFamily="2" charset="2"/>
              <a:buChar char="v"/>
            </a:pPr>
            <a:r>
              <a:rPr lang="ru-RU" dirty="0"/>
              <a:t>формирование адекватного отношения  и успешное общение и с </a:t>
            </a:r>
            <a:r>
              <a:rPr lang="ru-RU" dirty="0" smtClean="0"/>
              <a:t>окружающими;</a:t>
            </a:r>
            <a:endParaRPr lang="ru-RU" dirty="0"/>
          </a:p>
          <a:p>
            <a:pPr lvl="0">
              <a:buFont typeface="Wingdings" pitchFamily="2" charset="2"/>
              <a:buChar char="v"/>
            </a:pPr>
            <a:r>
              <a:rPr lang="ru-RU" dirty="0"/>
              <a:t>оказание помощи в преодолении острых проблем детей и их родителей, а также совершеннолетних инвалидов и их </a:t>
            </a:r>
            <a:r>
              <a:rPr lang="ru-RU" dirty="0" smtClean="0"/>
              <a:t>семей;</a:t>
            </a:r>
            <a:endParaRPr lang="ru-RU" dirty="0"/>
          </a:p>
          <a:p>
            <a:pPr lvl="0">
              <a:buFont typeface="Wingdings" pitchFamily="2" charset="2"/>
              <a:buChar char="v"/>
            </a:pPr>
            <a:r>
              <a:rPr lang="ru-RU" dirty="0"/>
              <a:t>создание алгоритма решения проблем детей-инвалидов, совершеннолетних инвалидов и семей с инвалидами, усиление взаимодействия и координации действий всех социальных учреждений и центра занятости населения, направленных на улучшение положения детей-инвалидов, семей, их воспитывающих и  совершеннолетних инвалидов, и предоставления им комплексных </a:t>
            </a:r>
            <a:r>
              <a:rPr lang="ru-RU" dirty="0" smtClean="0"/>
              <a:t>услуг.</a:t>
            </a:r>
          </a:p>
          <a:p>
            <a:pPr lvl="0"/>
            <a:endParaRPr lang="ru-RU" dirty="0"/>
          </a:p>
          <a:p>
            <a:pPr marL="0" indent="0">
              <a:buNone/>
            </a:pPr>
            <a:r>
              <a:rPr lang="ru-RU" b="1" dirty="0" smtClean="0"/>
              <a:t>Социальный </a:t>
            </a:r>
            <a:r>
              <a:rPr lang="ru-RU" b="1" dirty="0"/>
              <a:t>эффект:</a:t>
            </a:r>
          </a:p>
          <a:p>
            <a:pPr>
              <a:buFont typeface="Arial" pitchFamily="34" charset="0"/>
              <a:buChar char="•"/>
            </a:pPr>
            <a:r>
              <a:rPr lang="ru-RU" dirty="0" smtClean="0"/>
              <a:t>Улучшение </a:t>
            </a:r>
            <a:r>
              <a:rPr lang="ru-RU" dirty="0"/>
              <a:t>психоэмоционального настроя и личностный рост участников </a:t>
            </a:r>
            <a:r>
              <a:rPr lang="ru-RU" dirty="0" smtClean="0"/>
              <a:t>группы;</a:t>
            </a:r>
            <a:endParaRPr lang="ru-RU" dirty="0"/>
          </a:p>
          <a:p>
            <a:pPr>
              <a:buFont typeface="Arial" pitchFamily="34" charset="0"/>
              <a:buChar char="•"/>
            </a:pPr>
            <a:r>
              <a:rPr lang="ru-RU" dirty="0" smtClean="0"/>
              <a:t>Улучшение </a:t>
            </a:r>
            <a:r>
              <a:rPr lang="ru-RU" dirty="0"/>
              <a:t>социального самочувствия и психологического климата семей, в которых проживает участник </a:t>
            </a:r>
            <a:r>
              <a:rPr lang="ru-RU" dirty="0" smtClean="0"/>
              <a:t>группы;</a:t>
            </a:r>
            <a:endParaRPr lang="ru-RU" dirty="0"/>
          </a:p>
          <a:p>
            <a:pPr>
              <a:buFont typeface="Arial" pitchFamily="34" charset="0"/>
              <a:buChar char="•"/>
            </a:pPr>
            <a:r>
              <a:rPr lang="ru-RU" dirty="0" smtClean="0"/>
              <a:t>Успешная </a:t>
            </a:r>
            <a:r>
              <a:rPr lang="ru-RU" dirty="0"/>
              <a:t>интеграция участников группы в общество и повышение их социального </a:t>
            </a:r>
            <a:r>
              <a:rPr lang="ru-RU" dirty="0" smtClean="0"/>
              <a:t>статуса;</a:t>
            </a:r>
            <a:endParaRPr lang="ru-RU" dirty="0"/>
          </a:p>
          <a:p>
            <a:pPr>
              <a:buFont typeface="Arial" pitchFamily="34" charset="0"/>
              <a:buChar char="•"/>
            </a:pPr>
            <a:r>
              <a:rPr lang="ru-RU" dirty="0" smtClean="0"/>
              <a:t>Открытое </a:t>
            </a:r>
            <a:r>
              <a:rPr lang="ru-RU" dirty="0"/>
              <a:t>и дружественное отношение общества к людям с синдромом </a:t>
            </a:r>
            <a:r>
              <a:rPr lang="ru-RU" dirty="0" smtClean="0"/>
              <a:t>Дауна;</a:t>
            </a:r>
            <a:endParaRPr lang="ru-RU" dirty="0"/>
          </a:p>
          <a:p>
            <a:pPr>
              <a:buFont typeface="Arial" pitchFamily="34" charset="0"/>
              <a:buChar char="•"/>
            </a:pPr>
            <a:r>
              <a:rPr lang="ru-RU" dirty="0" smtClean="0"/>
              <a:t>Создание </a:t>
            </a:r>
            <a:r>
              <a:rPr lang="ru-RU" dirty="0"/>
              <a:t>условий для занятости родителей, воспитывающих детей-инвалидов, обеспечение качественного ухода и реабилитации детей в учреждениях в период исполнения родителями трудовых </a:t>
            </a:r>
            <a:r>
              <a:rPr lang="ru-RU" dirty="0" smtClean="0"/>
              <a:t>обязанностей.</a:t>
            </a:r>
            <a:endParaRPr lang="ru-RU" dirty="0"/>
          </a:p>
          <a:p>
            <a:pPr>
              <a:buFont typeface="Arial" pitchFamily="34" charset="0"/>
              <a:buChar char="•"/>
            </a:pPr>
            <a:endParaRPr lang="ru-RU" dirty="0"/>
          </a:p>
        </p:txBody>
      </p:sp>
      <p:pic>
        <p:nvPicPr>
          <p:cNvPr id="1026" name="Picture 2" descr="C:\Users\SavinAK\Desktop\Фото 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35133" y="1556792"/>
            <a:ext cx="2680543"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781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2656"/>
            <a:ext cx="8686800" cy="838200"/>
          </a:xfrm>
        </p:spPr>
        <p:txBody>
          <a:bodyPr/>
          <a:lstStyle/>
          <a:p>
            <a:pPr algn="ctr"/>
            <a:r>
              <a:rPr lang="ru-RU" dirty="0">
                <a:effectLst/>
              </a:rPr>
              <a:t>«Поверь в  Мечту»</a:t>
            </a:r>
            <a:endParaRPr lang="ru-RU" dirty="0"/>
          </a:p>
        </p:txBody>
      </p:sp>
      <p:sp>
        <p:nvSpPr>
          <p:cNvPr id="3" name="Объект 2"/>
          <p:cNvSpPr>
            <a:spLocks noGrp="1"/>
          </p:cNvSpPr>
          <p:nvPr>
            <p:ph idx="1"/>
          </p:nvPr>
        </p:nvSpPr>
        <p:spPr>
          <a:xfrm>
            <a:off x="251520" y="1052736"/>
            <a:ext cx="8686800" cy="5040560"/>
          </a:xfrm>
        </p:spPr>
        <p:txBody>
          <a:bodyPr>
            <a:normAutofit fontScale="47500" lnSpcReduction="20000"/>
          </a:bodyPr>
          <a:lstStyle/>
          <a:p>
            <a:pPr marL="0" indent="0">
              <a:buNone/>
            </a:pPr>
            <a:r>
              <a:rPr lang="ru-RU" b="1" dirty="0"/>
              <a:t>Цель проекта:</a:t>
            </a:r>
            <a:endParaRPr lang="ru-RU" dirty="0"/>
          </a:p>
          <a:p>
            <a:pPr marL="0" indent="0">
              <a:buNone/>
            </a:pPr>
            <a:r>
              <a:rPr lang="ru-RU" dirty="0"/>
              <a:t>Цель проекта – создание эффективно работающей социально-реабилитационной среды,    обеспечивающей улучшение качества жизни детей-инвалидов, детей с ОВЗ, их родителей, инвалидов, и их социальную интеграцию в современное общество</a:t>
            </a:r>
            <a:r>
              <a:rPr lang="ru-RU" dirty="0" smtClean="0"/>
              <a:t>.</a:t>
            </a:r>
          </a:p>
          <a:p>
            <a:pPr marL="0" indent="0">
              <a:buNone/>
            </a:pPr>
            <a:endParaRPr lang="ru-RU" dirty="0"/>
          </a:p>
          <a:p>
            <a:pPr marL="0" indent="0">
              <a:buNone/>
            </a:pPr>
            <a:r>
              <a:rPr lang="ru-RU" b="1" dirty="0" smtClean="0"/>
              <a:t>Социальная </a:t>
            </a:r>
            <a:r>
              <a:rPr lang="ru-RU" b="1" dirty="0"/>
              <a:t>значимость </a:t>
            </a:r>
            <a:r>
              <a:rPr lang="ru-RU" b="1" dirty="0" smtClean="0"/>
              <a:t>проекта:</a:t>
            </a:r>
            <a:endParaRPr lang="ru-RU" dirty="0"/>
          </a:p>
          <a:p>
            <a:pPr marL="0" indent="0">
              <a:buNone/>
            </a:pPr>
            <a:r>
              <a:rPr lang="ru-RU" dirty="0" smtClean="0"/>
              <a:t>Реабилитация </a:t>
            </a:r>
            <a:r>
              <a:rPr lang="ru-RU" dirty="0"/>
              <a:t>людей с ОВЗ с привлечением психотерапии,  арт-терапии, трудотерапии, обучения социально-бытовым навыкам, компьютерной грамотности и др. раскрывает резервные возможности человека, готовит его </a:t>
            </a:r>
            <a:r>
              <a:rPr lang="ru-RU" dirty="0" smtClean="0"/>
              <a:t>к </a:t>
            </a:r>
            <a:r>
              <a:rPr lang="ru-RU" dirty="0"/>
              <a:t>самостоятельной жизни, а социальный опыт приобретается в процессе участия в различных видах деятельности и межличностном взаимодействии. </a:t>
            </a:r>
            <a:r>
              <a:rPr lang="ru-RU" dirty="0" smtClean="0"/>
              <a:t>Внедрение </a:t>
            </a:r>
            <a:r>
              <a:rPr lang="ru-RU" dirty="0"/>
              <a:t>целостной системы комплексной реабилитации инвалидов с использованием индивидуального подхода к каждому из них, создание </a:t>
            </a:r>
            <a:r>
              <a:rPr lang="ru-RU" dirty="0" err="1"/>
              <a:t>безбарьерной</a:t>
            </a:r>
            <a:r>
              <a:rPr lang="ru-RU" dirty="0"/>
              <a:t> среды способствуют раскрытию потенциала личности, развитию способностей, успешной адаптации инвалида к жизни и интеграции в общество</a:t>
            </a:r>
            <a:r>
              <a:rPr lang="ru-RU" dirty="0" smtClean="0"/>
              <a:t>.</a:t>
            </a:r>
          </a:p>
          <a:p>
            <a:pPr marL="0" indent="0">
              <a:buNone/>
            </a:pPr>
            <a:endParaRPr lang="ru-RU" dirty="0"/>
          </a:p>
          <a:p>
            <a:pPr marL="0" indent="0">
              <a:buNone/>
            </a:pPr>
            <a:r>
              <a:rPr lang="ru-RU" b="1" dirty="0"/>
              <a:t>Достигнутые результаты:</a:t>
            </a:r>
            <a:endParaRPr lang="ru-RU" dirty="0"/>
          </a:p>
          <a:p>
            <a:pPr marL="0" indent="0">
              <a:buNone/>
            </a:pPr>
            <a:r>
              <a:rPr lang="ru-RU" dirty="0" smtClean="0"/>
              <a:t>В  </a:t>
            </a:r>
            <a:r>
              <a:rPr lang="ru-RU" dirty="0"/>
              <a:t>2016 в  проекте приняли  участие 424 человек, из них детей – 177, родителей детей-инвалидов - 89. В 2017 году  в проекте приняли  участие 477 человек, из них детей – 224, родителей детей-инвалидов - 93.  За 1 –е полугодие  2018 года - проекте  приняли  участие 264 человека, из них  детей -151, родителей детей-инвалидов – 87.   </a:t>
            </a:r>
          </a:p>
          <a:p>
            <a:endParaRPr lang="ru-RU" dirty="0"/>
          </a:p>
        </p:txBody>
      </p:sp>
      <p:pic>
        <p:nvPicPr>
          <p:cNvPr id="2050" name="Picture 2" descr="C:\Users\SavinAK\Desktop\1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5015133"/>
            <a:ext cx="2432140" cy="161807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avinAK\Desktop\1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5015134"/>
            <a:ext cx="2432141" cy="16180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SavinAK\Desktop\12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888" y="5021816"/>
            <a:ext cx="2088232" cy="1618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5008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2656"/>
            <a:ext cx="8686800" cy="838200"/>
          </a:xfrm>
        </p:spPr>
        <p:txBody>
          <a:bodyPr>
            <a:normAutofit fontScale="90000"/>
          </a:bodyPr>
          <a:lstStyle/>
          <a:p>
            <a:pPr algn="ctr"/>
            <a:r>
              <a:rPr lang="ru-RU" dirty="0">
                <a:effectLst/>
              </a:rPr>
              <a:t>«Биржа труда»</a:t>
            </a:r>
            <a:br>
              <a:rPr lang="ru-RU" dirty="0">
                <a:effectLst/>
              </a:rPr>
            </a:br>
            <a:endParaRPr lang="ru-RU" dirty="0"/>
          </a:p>
        </p:txBody>
      </p:sp>
      <p:sp>
        <p:nvSpPr>
          <p:cNvPr id="3" name="Объект 2"/>
          <p:cNvSpPr>
            <a:spLocks noGrp="1"/>
          </p:cNvSpPr>
          <p:nvPr>
            <p:ph idx="1"/>
          </p:nvPr>
        </p:nvSpPr>
        <p:spPr>
          <a:xfrm>
            <a:off x="251520" y="1052736"/>
            <a:ext cx="8686800" cy="5040560"/>
          </a:xfrm>
        </p:spPr>
        <p:txBody>
          <a:bodyPr>
            <a:normAutofit fontScale="55000" lnSpcReduction="20000"/>
          </a:bodyPr>
          <a:lstStyle/>
          <a:p>
            <a:pPr marL="0" indent="0">
              <a:buNone/>
            </a:pPr>
            <a:r>
              <a:rPr lang="ru-RU" b="1" u="sng" dirty="0"/>
              <a:t>Цель проекта  </a:t>
            </a:r>
            <a:r>
              <a:rPr lang="ru-RU" dirty="0"/>
              <a:t>- как можно быстрее донести информацию до клиентов службы занятости. Для этого на страницах центра занятости в социальных сетях «</a:t>
            </a:r>
            <a:r>
              <a:rPr lang="en-US" dirty="0" err="1"/>
              <a:t>Instagram</a:t>
            </a:r>
            <a:r>
              <a:rPr lang="ru-RU" dirty="0"/>
              <a:t>», «</a:t>
            </a:r>
            <a:r>
              <a:rPr lang="ru-RU" dirty="0" err="1"/>
              <a:t>ВКонтакте</a:t>
            </a:r>
            <a:r>
              <a:rPr lang="ru-RU" dirty="0"/>
              <a:t>», «</a:t>
            </a:r>
            <a:r>
              <a:rPr lang="en-US" dirty="0"/>
              <a:t>Facebook</a:t>
            </a:r>
            <a:r>
              <a:rPr lang="ru-RU" dirty="0"/>
              <a:t>», «</a:t>
            </a:r>
            <a:r>
              <a:rPr lang="en-US" dirty="0"/>
              <a:t>Twitter</a:t>
            </a:r>
            <a:r>
              <a:rPr lang="ru-RU" dirty="0"/>
              <a:t>» размещаются «горящие» вакансии предприятий региона, профессиональный состав граждан, ищущих работу. Также информация дублируется на сайте центра</a:t>
            </a:r>
            <a:r>
              <a:rPr lang="ru-RU" dirty="0" smtClean="0"/>
              <a:t>.</a:t>
            </a:r>
          </a:p>
          <a:p>
            <a:pPr marL="0" indent="0">
              <a:buNone/>
            </a:pPr>
            <a:endParaRPr lang="ru-RU" dirty="0"/>
          </a:p>
          <a:p>
            <a:pPr marL="0" indent="0">
              <a:buNone/>
            </a:pPr>
            <a:r>
              <a:rPr lang="ru-RU" dirty="0" smtClean="0"/>
              <a:t>Вакансии </a:t>
            </a:r>
            <a:r>
              <a:rPr lang="ru-RU" dirty="0"/>
              <a:t>согласовываются с работодателями и </a:t>
            </a:r>
            <a:endParaRPr lang="ru-RU" dirty="0" smtClean="0"/>
          </a:p>
          <a:p>
            <a:pPr marL="0" indent="0">
              <a:buNone/>
            </a:pPr>
            <a:r>
              <a:rPr lang="ru-RU" dirty="0" smtClean="0"/>
              <a:t>указываются </a:t>
            </a:r>
            <a:r>
              <a:rPr lang="ru-RU" dirty="0"/>
              <a:t>телефоны предприятия и центра занятости, </a:t>
            </a:r>
            <a:endParaRPr lang="ru-RU" dirty="0" smtClean="0"/>
          </a:p>
          <a:p>
            <a:pPr marL="0" indent="0">
              <a:buNone/>
            </a:pPr>
            <a:r>
              <a:rPr lang="ru-RU" dirty="0" smtClean="0"/>
              <a:t>а </a:t>
            </a:r>
            <a:r>
              <a:rPr lang="ru-RU" dirty="0"/>
              <a:t>сведения о соискателях размещаются без персональных </a:t>
            </a:r>
            <a:endParaRPr lang="ru-RU" dirty="0" smtClean="0"/>
          </a:p>
          <a:p>
            <a:pPr marL="0" indent="0">
              <a:buNone/>
            </a:pPr>
            <a:r>
              <a:rPr lang="ru-RU" dirty="0" smtClean="0"/>
              <a:t>данных</a:t>
            </a:r>
            <a:r>
              <a:rPr lang="ru-RU" dirty="0"/>
              <a:t>, указывается только контактный телефон специалиста </a:t>
            </a:r>
            <a:endParaRPr lang="ru-RU" dirty="0" smtClean="0"/>
          </a:p>
          <a:p>
            <a:pPr marL="0" indent="0">
              <a:buNone/>
            </a:pPr>
            <a:r>
              <a:rPr lang="ru-RU" dirty="0" smtClean="0"/>
              <a:t>центра </a:t>
            </a:r>
            <a:r>
              <a:rPr lang="ru-RU" dirty="0"/>
              <a:t>занятости. При общении с работодателем, </a:t>
            </a:r>
            <a:endParaRPr lang="ru-RU" dirty="0" smtClean="0"/>
          </a:p>
          <a:p>
            <a:pPr marL="0" indent="0">
              <a:buNone/>
            </a:pPr>
            <a:r>
              <a:rPr lang="ru-RU" dirty="0" smtClean="0"/>
              <a:t>заинтересовавшимся </a:t>
            </a:r>
            <a:r>
              <a:rPr lang="ru-RU" dirty="0"/>
              <a:t>кандидатом, специалист центра </a:t>
            </a:r>
            <a:r>
              <a:rPr lang="ru-RU" dirty="0" smtClean="0"/>
              <a:t>занятости</a:t>
            </a:r>
          </a:p>
          <a:p>
            <a:pPr marL="0" indent="0">
              <a:buNone/>
            </a:pPr>
            <a:r>
              <a:rPr lang="ru-RU" dirty="0" smtClean="0"/>
              <a:t> </a:t>
            </a:r>
            <a:r>
              <a:rPr lang="ru-RU" dirty="0"/>
              <a:t>выясняет, зарегистрирован ли тот в базе данных центра. </a:t>
            </a:r>
            <a:endParaRPr lang="ru-RU" dirty="0" smtClean="0"/>
          </a:p>
          <a:p>
            <a:pPr marL="0" indent="0">
              <a:buNone/>
            </a:pPr>
            <a:r>
              <a:rPr lang="ru-RU" dirty="0" smtClean="0"/>
              <a:t>Если </a:t>
            </a:r>
            <a:r>
              <a:rPr lang="ru-RU" dirty="0"/>
              <a:t>регистрация отсутствует, предлагается предоставить </a:t>
            </a:r>
            <a:endParaRPr lang="ru-RU" dirty="0" smtClean="0"/>
          </a:p>
          <a:p>
            <a:pPr marL="0" indent="0">
              <a:buNone/>
            </a:pPr>
            <a:r>
              <a:rPr lang="ru-RU" dirty="0" smtClean="0"/>
              <a:t>комплект </a:t>
            </a:r>
            <a:r>
              <a:rPr lang="ru-RU" dirty="0"/>
              <a:t>документов и зарегистрироваться, так как только </a:t>
            </a:r>
            <a:endParaRPr lang="ru-RU" dirty="0" smtClean="0"/>
          </a:p>
          <a:p>
            <a:pPr marL="0" indent="0">
              <a:buNone/>
            </a:pPr>
            <a:r>
              <a:rPr lang="ru-RU" dirty="0" smtClean="0"/>
              <a:t>после </a:t>
            </a:r>
            <a:r>
              <a:rPr lang="ru-RU" dirty="0"/>
              <a:t>этого можно будет воспользоваться информацией о соискателях</a:t>
            </a:r>
            <a:r>
              <a:rPr lang="ru-RU" dirty="0" smtClean="0"/>
              <a:t>.</a:t>
            </a:r>
          </a:p>
          <a:p>
            <a:pPr marL="0" indent="0">
              <a:buNone/>
            </a:pPr>
            <a:r>
              <a:rPr lang="ru-RU" dirty="0" smtClean="0"/>
              <a:t>Эта </a:t>
            </a:r>
            <a:r>
              <a:rPr lang="ru-RU" dirty="0"/>
              <a:t>технология позволяет увеличить количество предприятий и организаций, зарегистрированных в центре занятости населения.  </a:t>
            </a:r>
          </a:p>
          <a:p>
            <a:endParaRPr lang="ru-RU" dirty="0"/>
          </a:p>
        </p:txBody>
      </p:sp>
      <p:pic>
        <p:nvPicPr>
          <p:cNvPr id="3075" name="Picture 3" descr="C:\Users\SavinAK\Desktop\Биржа труда\Листовка А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6256" y="2060849"/>
            <a:ext cx="2170355" cy="288032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51520" y="5703838"/>
            <a:ext cx="8784976" cy="1200329"/>
          </a:xfrm>
          <a:prstGeom prst="rect">
            <a:avLst/>
          </a:prstGeom>
        </p:spPr>
        <p:txBody>
          <a:bodyPr wrap="square">
            <a:spAutoFit/>
          </a:bodyPr>
          <a:lstStyle/>
          <a:p>
            <a:r>
              <a:rPr lang="ru-RU" b="1" dirty="0">
                <a:solidFill>
                  <a:schemeClr val="accent3">
                    <a:lumMod val="50000"/>
                  </a:schemeClr>
                </a:solidFill>
              </a:rPr>
              <a:t>Проект «Биржа труда» существует всего три месяца. За это время закрыты 4 вакансии и трудоустроено 5 человек, зарегистрировано 1 предприятие. Для расширения целевой аудитории проекта ГКУ МО </a:t>
            </a:r>
            <a:r>
              <a:rPr lang="ru-RU" b="1" dirty="0" err="1">
                <a:solidFill>
                  <a:schemeClr val="accent3">
                    <a:lumMod val="50000"/>
                  </a:schemeClr>
                </a:solidFill>
              </a:rPr>
              <a:t>Серпуховский</a:t>
            </a:r>
            <a:r>
              <a:rPr lang="ru-RU" b="1" dirty="0">
                <a:solidFill>
                  <a:schemeClr val="accent3">
                    <a:lumMod val="50000"/>
                  </a:schemeClr>
                </a:solidFill>
              </a:rPr>
              <a:t> ЦЗН создал свою страницу в социальной сети «Одноклассники».</a:t>
            </a:r>
          </a:p>
        </p:txBody>
      </p:sp>
    </p:spTree>
    <p:extLst>
      <p:ext uri="{BB962C8B-B14F-4D97-AF65-F5344CB8AC3E}">
        <p14:creationId xmlns:p14="http://schemas.microsoft.com/office/powerpoint/2010/main" val="111609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pPr algn="ctr"/>
            <a:r>
              <a:rPr lang="ru-RU" b="1" dirty="0">
                <a:effectLst>
                  <a:outerShdw blurRad="50800" dist="38100" algn="tr" rotWithShape="0">
                    <a:prstClr val="black">
                      <a:alpha val="40000"/>
                    </a:prstClr>
                  </a:outerShdw>
                </a:effectLst>
              </a:rPr>
              <a:t>«ПИЛАТЕС ДЛЯ ПОЖИЛЫХ»</a:t>
            </a:r>
            <a:endParaRPr lang="ru-RU" dirty="0"/>
          </a:p>
        </p:txBody>
      </p:sp>
      <p:sp>
        <p:nvSpPr>
          <p:cNvPr id="3" name="Объект 2"/>
          <p:cNvSpPr>
            <a:spLocks noGrp="1"/>
          </p:cNvSpPr>
          <p:nvPr>
            <p:ph idx="1"/>
          </p:nvPr>
        </p:nvSpPr>
        <p:spPr>
          <a:xfrm>
            <a:off x="242376" y="1052736"/>
            <a:ext cx="8686800" cy="4752528"/>
          </a:xfrm>
        </p:spPr>
        <p:txBody>
          <a:bodyPr>
            <a:normAutofit/>
          </a:bodyPr>
          <a:lstStyle/>
          <a:p>
            <a:pPr marL="0" indent="0">
              <a:buNone/>
            </a:pPr>
            <a:r>
              <a:rPr lang="ru-RU" sz="1500" b="1" dirty="0"/>
              <a:t>Основная цель занятий - это поддержание здоровья и общего тонуса организма, продление активной жизни в пожилом возрасте и улучшения настроения.  </a:t>
            </a:r>
            <a:endParaRPr lang="ru-RU" sz="1500" b="1" dirty="0" smtClean="0"/>
          </a:p>
          <a:p>
            <a:pPr marL="0" indent="0">
              <a:buNone/>
            </a:pPr>
            <a:r>
              <a:rPr lang="ru-RU" sz="1500" b="1" dirty="0" smtClean="0"/>
              <a:t>                                  </a:t>
            </a:r>
            <a:r>
              <a:rPr lang="ru-RU" sz="1500" dirty="0"/>
              <a:t/>
            </a:r>
            <a:br>
              <a:rPr lang="ru-RU" sz="1500" dirty="0"/>
            </a:br>
            <a:r>
              <a:rPr lang="ru-RU" sz="1500" b="1" i="1" cap="all" dirty="0" smtClean="0"/>
              <a:t>Данный проект</a:t>
            </a:r>
            <a:r>
              <a:rPr lang="ru-RU" sz="1500" dirty="0" smtClean="0"/>
              <a:t> </a:t>
            </a:r>
            <a:r>
              <a:rPr lang="ru-RU" sz="1500" dirty="0"/>
              <a:t>- зарядка для пожилых! Не забывать про посильные физические нагрузки следует и в пожилом возрасте. Однако к возрастным людям необходим грамотный, продуманный подход, предполагающий одновременно и бережное отношение к своему организму, и достаточную нагрузку для сохранения гибкости, выносливости и подвижности. Таким образом, безопасность и эффективность — главные принципы занятий</a:t>
            </a:r>
            <a:r>
              <a:rPr lang="ru-RU" sz="1500" dirty="0" smtClean="0"/>
              <a:t>.</a:t>
            </a:r>
          </a:p>
          <a:p>
            <a:pPr marL="0" indent="0">
              <a:buNone/>
            </a:pPr>
            <a:endParaRPr lang="ru-RU" sz="1500" dirty="0"/>
          </a:p>
          <a:p>
            <a:pPr marL="0" indent="0">
              <a:buNone/>
            </a:pPr>
            <a:r>
              <a:rPr lang="ru-RU" sz="1500" b="1" i="1" cap="all" dirty="0" err="1"/>
              <a:t>Пилатес</a:t>
            </a:r>
            <a:r>
              <a:rPr lang="ru-RU" sz="1500" dirty="0"/>
              <a:t> </a:t>
            </a:r>
            <a:r>
              <a:rPr lang="ru-RU" sz="1500" dirty="0" smtClean="0"/>
              <a:t> предполагает </a:t>
            </a:r>
            <a:r>
              <a:rPr lang="ru-RU" sz="1500" dirty="0"/>
              <a:t>работу не только с телом, но еще и с умом, учит концентрации и позитивному мышлению, снижая уровень эмоциональных нагрузок и упорядочивая мысли.</a:t>
            </a:r>
          </a:p>
          <a:p>
            <a:pPr marL="0" indent="0">
              <a:buNone/>
            </a:pPr>
            <a:endParaRPr lang="ru-RU" sz="1500" dirty="0"/>
          </a:p>
          <a:p>
            <a:pPr marL="0" indent="0">
              <a:buNone/>
            </a:pPr>
            <a:r>
              <a:rPr lang="ru-RU" sz="1500" b="1" i="1" cap="all" dirty="0" smtClean="0"/>
              <a:t>Он также </a:t>
            </a:r>
            <a:r>
              <a:rPr lang="ru-RU" sz="1500" dirty="0" smtClean="0"/>
              <a:t> </a:t>
            </a:r>
            <a:r>
              <a:rPr lang="ru-RU" sz="1500" dirty="0"/>
              <a:t>превосходно развивает устойчивость и снижает риск получения травм от падений. Улучшение вестибулярного аппарата и более равномерное распределение массы тела во время ходьбы – это те плюсы, которые Вы сможете ощутить на себе уже через 3 месяца регулярных занятий. Улучшится также и подвижность суставов ног и стоп. А значит, ходьба для Вас станет куда более легким и приятным занятием</a:t>
            </a:r>
            <a:r>
              <a:rPr lang="ru-RU" sz="1500" dirty="0" smtClean="0"/>
              <a:t>.</a:t>
            </a:r>
            <a:endParaRPr lang="ru-RU" sz="1500" dirty="0"/>
          </a:p>
        </p:txBody>
      </p:sp>
      <p:pic>
        <p:nvPicPr>
          <p:cNvPr id="4098" name="Picture 2" descr="C:\Users\SavinAK\Desktop\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6256" y="5382333"/>
            <a:ext cx="2088065" cy="132779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avinAK\Desktop\555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5382333"/>
            <a:ext cx="1958529" cy="130697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304256" y="5382333"/>
            <a:ext cx="4572000" cy="1384995"/>
          </a:xfrm>
          <a:prstGeom prst="rect">
            <a:avLst/>
          </a:prstGeom>
        </p:spPr>
        <p:txBody>
          <a:bodyPr>
            <a:spAutoFit/>
          </a:bodyPr>
          <a:lstStyle/>
          <a:p>
            <a:pPr algn="ctr"/>
            <a:r>
              <a:rPr lang="ru-RU" sz="1200" b="1" dirty="0">
                <a:solidFill>
                  <a:schemeClr val="accent2">
                    <a:lumMod val="50000"/>
                  </a:schemeClr>
                </a:solidFill>
              </a:rPr>
              <a:t>Этот вид занятий идеально подходит для женщин и мужчин пожилого возраста, потому что упражнения здесь совершаются плавно и неспешным темпом, а не рывками. Занятия по методу </a:t>
            </a:r>
            <a:r>
              <a:rPr lang="ru-RU" sz="1200" b="1" dirty="0" err="1">
                <a:solidFill>
                  <a:schemeClr val="accent2">
                    <a:lumMod val="50000"/>
                  </a:schemeClr>
                </a:solidFill>
              </a:rPr>
              <a:t>Пилатеса</a:t>
            </a:r>
            <a:r>
              <a:rPr lang="ru-RU" sz="1200" b="1" dirty="0">
                <a:solidFill>
                  <a:schemeClr val="accent2">
                    <a:lumMod val="50000"/>
                  </a:schemeClr>
                </a:solidFill>
              </a:rPr>
              <a:t>, адаптированные с учетом возрастных изменений, содержат максимально безопасные упражнения без риска получения травм, подходящие для людей любых возрастных групп. </a:t>
            </a:r>
          </a:p>
        </p:txBody>
      </p:sp>
    </p:spTree>
    <p:extLst>
      <p:ext uri="{BB962C8B-B14F-4D97-AF65-F5344CB8AC3E}">
        <p14:creationId xmlns:p14="http://schemas.microsoft.com/office/powerpoint/2010/main" val="15443255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rmAutofit/>
          </a:bodyPr>
          <a:lstStyle/>
          <a:p>
            <a:pPr algn="ctr"/>
            <a:r>
              <a:rPr lang="ru-RU" sz="2400" b="1" dirty="0">
                <a:effectLst/>
              </a:rPr>
              <a:t>«Оказание социальных услуг населению посредством </a:t>
            </a:r>
            <a:br>
              <a:rPr lang="ru-RU" sz="2400" b="1" dirty="0">
                <a:effectLst/>
              </a:rPr>
            </a:br>
            <a:r>
              <a:rPr lang="en-US" sz="2400" dirty="0">
                <a:effectLst/>
              </a:rPr>
              <a:t>IT</a:t>
            </a:r>
            <a:r>
              <a:rPr lang="ru-RU" sz="2400" dirty="0">
                <a:effectLst/>
              </a:rPr>
              <a:t>-технологий»</a:t>
            </a:r>
            <a:endParaRPr lang="ru-RU" sz="2400" dirty="0"/>
          </a:p>
        </p:txBody>
      </p:sp>
      <p:sp>
        <p:nvSpPr>
          <p:cNvPr id="3" name="Объект 2"/>
          <p:cNvSpPr>
            <a:spLocks noGrp="1"/>
          </p:cNvSpPr>
          <p:nvPr>
            <p:ph idx="1"/>
          </p:nvPr>
        </p:nvSpPr>
        <p:spPr>
          <a:xfrm>
            <a:off x="323528" y="1052736"/>
            <a:ext cx="8686800" cy="5544616"/>
          </a:xfrm>
        </p:spPr>
        <p:txBody>
          <a:bodyPr>
            <a:normAutofit fontScale="62500" lnSpcReduction="20000"/>
          </a:bodyPr>
          <a:lstStyle/>
          <a:p>
            <a:pPr marL="0" indent="0">
              <a:buNone/>
            </a:pPr>
            <a:r>
              <a:rPr lang="ru-RU" b="1" dirty="0"/>
              <a:t>Цель: </a:t>
            </a:r>
            <a:r>
              <a:rPr lang="ru-RU" dirty="0"/>
              <a:t>Оказание социальных услуг населению посредством </a:t>
            </a:r>
            <a:r>
              <a:rPr lang="en-US" dirty="0"/>
              <a:t>IT</a:t>
            </a:r>
            <a:r>
              <a:rPr lang="ru-RU" dirty="0"/>
              <a:t>-технологий.</a:t>
            </a:r>
          </a:p>
          <a:p>
            <a:pPr marL="0" indent="0">
              <a:buNone/>
            </a:pPr>
            <a:r>
              <a:rPr lang="ru-RU" b="1" dirty="0"/>
              <a:t>Задачи:</a:t>
            </a:r>
            <a:endParaRPr lang="ru-RU" dirty="0"/>
          </a:p>
          <a:p>
            <a:pPr>
              <a:buFont typeface="Wingdings" pitchFamily="2" charset="2"/>
              <a:buChar char="Ø"/>
            </a:pPr>
            <a:r>
              <a:rPr lang="ru-RU" dirty="0" smtClean="0"/>
              <a:t>Проведение </a:t>
            </a:r>
            <a:r>
              <a:rPr lang="ru-RU" dirty="0"/>
              <a:t>социально-психологического, </a:t>
            </a:r>
            <a:endParaRPr lang="ru-RU" dirty="0" smtClean="0"/>
          </a:p>
          <a:p>
            <a:pPr marL="0" indent="0">
              <a:buNone/>
            </a:pPr>
            <a:r>
              <a:rPr lang="ru-RU" dirty="0" smtClean="0"/>
              <a:t>социально-правового</a:t>
            </a:r>
            <a:r>
              <a:rPr lang="ru-RU" dirty="0"/>
              <a:t>, социально-педагогического </a:t>
            </a:r>
            <a:endParaRPr lang="ru-RU" dirty="0" smtClean="0"/>
          </a:p>
          <a:p>
            <a:pPr marL="0" indent="0">
              <a:buNone/>
            </a:pPr>
            <a:r>
              <a:rPr lang="ru-RU" dirty="0" smtClean="0"/>
              <a:t>консультирования </a:t>
            </a:r>
            <a:r>
              <a:rPr lang="ru-RU" dirty="0"/>
              <a:t>в интернет пространстве. </a:t>
            </a:r>
          </a:p>
          <a:p>
            <a:pPr>
              <a:buFont typeface="Wingdings" pitchFamily="2" charset="2"/>
              <a:buChar char="Ø"/>
            </a:pPr>
            <a:r>
              <a:rPr lang="ru-RU" dirty="0" smtClean="0"/>
              <a:t>Работа </a:t>
            </a:r>
            <a:r>
              <a:rPr lang="ru-RU" dirty="0"/>
              <a:t>с различными запросами и проблемами </a:t>
            </a:r>
            <a:endParaRPr lang="ru-RU" dirty="0" smtClean="0"/>
          </a:p>
          <a:p>
            <a:pPr marL="0" indent="0">
              <a:buNone/>
            </a:pPr>
            <a:r>
              <a:rPr lang="ru-RU" dirty="0" smtClean="0"/>
              <a:t>получателей </a:t>
            </a:r>
            <a:r>
              <a:rPr lang="ru-RU" dirty="0"/>
              <a:t>социальных услуг: дружба, любовь, </a:t>
            </a:r>
            <a:endParaRPr lang="ru-RU" dirty="0" smtClean="0"/>
          </a:p>
          <a:p>
            <a:pPr marL="0" indent="0">
              <a:buNone/>
            </a:pPr>
            <a:r>
              <a:rPr lang="ru-RU" dirty="0" smtClean="0"/>
              <a:t>зависимость</a:t>
            </a:r>
            <a:r>
              <a:rPr lang="ru-RU" dirty="0"/>
              <a:t>, отношения, саморазвитие и другими </a:t>
            </a:r>
            <a:endParaRPr lang="ru-RU" dirty="0" smtClean="0"/>
          </a:p>
          <a:p>
            <a:pPr marL="0" indent="0">
              <a:buNone/>
            </a:pPr>
            <a:r>
              <a:rPr lang="ru-RU" dirty="0" smtClean="0"/>
              <a:t>вопросами.</a:t>
            </a:r>
          </a:p>
          <a:p>
            <a:pPr marL="0" indent="0">
              <a:buNone/>
            </a:pPr>
            <a:endParaRPr lang="ru-RU" dirty="0"/>
          </a:p>
          <a:p>
            <a:pPr marL="0" indent="0">
              <a:buNone/>
            </a:pPr>
            <a:r>
              <a:rPr lang="ru-RU" b="1" dirty="0"/>
              <a:t>Результаты внедрения  и перспективы технологии:  </a:t>
            </a:r>
            <a:endParaRPr lang="ru-RU" dirty="0"/>
          </a:p>
          <a:p>
            <a:pPr>
              <a:buFont typeface="Wingdings" pitchFamily="2" charset="2"/>
              <a:buChar char="v"/>
            </a:pPr>
            <a:r>
              <a:rPr lang="ru-RU" dirty="0"/>
              <a:t>В рамках внедрения проекта проведено более 20 онлайн консультаций, получена положительная обратная связь. </a:t>
            </a:r>
          </a:p>
          <a:p>
            <a:pPr>
              <a:buFont typeface="Wingdings" pitchFamily="2" charset="2"/>
              <a:buChar char="v"/>
            </a:pPr>
            <a:r>
              <a:rPr lang="ru-RU" dirty="0"/>
              <a:t>Технология психологического онлайн консультирования является перспективным направлением для внедрения в работу телефона доверия. Также есть перспектива включение данной услуги в мобильное приложение «Мобильный центр социальных услуг», поскольку на базе большинства социальных учреждений есть должность психолога.</a:t>
            </a:r>
          </a:p>
          <a:p>
            <a:pPr>
              <a:buFont typeface="Wingdings" pitchFamily="2" charset="2"/>
              <a:buChar char="v"/>
            </a:pPr>
            <a:endParaRPr lang="ru-RU" dirty="0"/>
          </a:p>
        </p:txBody>
      </p:sp>
      <p:pic>
        <p:nvPicPr>
          <p:cNvPr id="5122" name="Picture 2" descr="C:\Users\SavinAK\Desktop\IMG_20180627_0921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180720" y="1556792"/>
            <a:ext cx="2767236" cy="1829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4866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lstStyle/>
          <a:p>
            <a:pPr algn="ctr"/>
            <a:r>
              <a:rPr lang="ru-RU" b="1" dirty="0">
                <a:effectLst/>
              </a:rPr>
              <a:t>«BRIDGE»</a:t>
            </a:r>
            <a:endParaRPr lang="ru-RU" dirty="0"/>
          </a:p>
        </p:txBody>
      </p:sp>
      <p:sp>
        <p:nvSpPr>
          <p:cNvPr id="3" name="Объект 2"/>
          <p:cNvSpPr>
            <a:spLocks noGrp="1"/>
          </p:cNvSpPr>
          <p:nvPr>
            <p:ph idx="1"/>
          </p:nvPr>
        </p:nvSpPr>
        <p:spPr>
          <a:xfrm>
            <a:off x="323528" y="1052736"/>
            <a:ext cx="8686800" cy="5472608"/>
          </a:xfrm>
        </p:spPr>
        <p:txBody>
          <a:bodyPr>
            <a:normAutofit fontScale="47500" lnSpcReduction="20000"/>
          </a:bodyPr>
          <a:lstStyle/>
          <a:p>
            <a:pPr marL="0" indent="0">
              <a:buNone/>
            </a:pPr>
            <a:r>
              <a:rPr lang="ru-RU" b="1" dirty="0"/>
              <a:t>Программы IP-телефонии: </a:t>
            </a:r>
            <a:r>
              <a:rPr lang="ru-RU" b="1" dirty="0" err="1"/>
              <a:t>Skipe</a:t>
            </a:r>
            <a:r>
              <a:rPr lang="ru-RU" b="1" dirty="0"/>
              <a:t>, </a:t>
            </a:r>
            <a:r>
              <a:rPr lang="ru-RU" b="1" dirty="0" err="1"/>
              <a:t>WhatsApp</a:t>
            </a:r>
            <a:r>
              <a:rPr lang="ru-RU" b="1" dirty="0"/>
              <a:t>, </a:t>
            </a:r>
            <a:r>
              <a:rPr lang="ru-RU" b="1" dirty="0" err="1"/>
              <a:t>Messenger</a:t>
            </a:r>
            <a:r>
              <a:rPr lang="ru-RU" b="1" dirty="0"/>
              <a:t> и другие программы активно используются и социальной службой. ГБУСО МО ЦСО «</a:t>
            </a:r>
            <a:r>
              <a:rPr lang="ru-RU" b="1" dirty="0" err="1"/>
              <a:t>Серуховский</a:t>
            </a:r>
            <a:r>
              <a:rPr lang="ru-RU" b="1" dirty="0"/>
              <a:t> городской дом ветеранов» представляет проект «BRIDGE», в котором использованы современные компьютерные технологии.</a:t>
            </a:r>
          </a:p>
          <a:p>
            <a:endParaRPr lang="ru-RU" dirty="0"/>
          </a:p>
          <a:p>
            <a:pPr marL="0" indent="0">
              <a:buNone/>
            </a:pPr>
            <a:r>
              <a:rPr lang="ru-RU" b="1" dirty="0"/>
              <a:t>Цели проекта: </a:t>
            </a:r>
          </a:p>
          <a:p>
            <a:pPr>
              <a:buFont typeface="Wingdings" pitchFamily="2" charset="2"/>
              <a:buChar char="Ø"/>
            </a:pPr>
            <a:r>
              <a:rPr lang="ru-RU" dirty="0" smtClean="0"/>
              <a:t>повышение </a:t>
            </a:r>
            <a:r>
              <a:rPr lang="ru-RU" dirty="0"/>
              <a:t>эффективности обучения получателей социальных услуг.</a:t>
            </a:r>
          </a:p>
          <a:p>
            <a:endParaRPr lang="ru-RU" dirty="0"/>
          </a:p>
          <a:p>
            <a:pPr marL="0" indent="0">
              <a:buNone/>
            </a:pPr>
            <a:r>
              <a:rPr lang="ru-RU" b="1" dirty="0"/>
              <a:t>Задачи: </a:t>
            </a:r>
          </a:p>
          <a:p>
            <a:pPr>
              <a:buFont typeface="Wingdings" pitchFamily="2" charset="2"/>
              <a:buChar char="q"/>
            </a:pPr>
            <a:r>
              <a:rPr lang="ru-RU" dirty="0" smtClean="0"/>
              <a:t>создание </a:t>
            </a:r>
            <a:r>
              <a:rPr lang="ru-RU" dirty="0"/>
              <a:t>информационно-образовательного пространства с использованием IT технологий во взаимодействии с волонтерским движением;</a:t>
            </a:r>
          </a:p>
          <a:p>
            <a:pPr>
              <a:buFont typeface="Wingdings" pitchFamily="2" charset="2"/>
              <a:buChar char="q"/>
            </a:pPr>
            <a:r>
              <a:rPr lang="ru-RU" dirty="0" smtClean="0"/>
              <a:t>использование </a:t>
            </a:r>
            <a:r>
              <a:rPr lang="ru-RU" dirty="0"/>
              <a:t>полученных знаний в практических целях, стимулирование личной заинтересованности получателей социальных услуг.</a:t>
            </a:r>
          </a:p>
          <a:p>
            <a:endParaRPr lang="ru-RU" dirty="0"/>
          </a:p>
          <a:p>
            <a:pPr marL="0" indent="0">
              <a:buNone/>
            </a:pPr>
            <a:r>
              <a:rPr lang="ru-RU" b="1" dirty="0"/>
              <a:t>Главные составляющие проекта: </a:t>
            </a:r>
          </a:p>
          <a:p>
            <a:pPr>
              <a:buFont typeface="Wingdings" pitchFamily="2" charset="2"/>
              <a:buChar char="v"/>
            </a:pPr>
            <a:r>
              <a:rPr lang="ru-RU" dirty="0" smtClean="0"/>
              <a:t>современный </a:t>
            </a:r>
            <a:r>
              <a:rPr lang="ru-RU" dirty="0"/>
              <a:t>преподаватель;</a:t>
            </a:r>
          </a:p>
          <a:p>
            <a:pPr>
              <a:buFont typeface="Wingdings" pitchFamily="2" charset="2"/>
              <a:buChar char="v"/>
            </a:pPr>
            <a:r>
              <a:rPr lang="ru-RU" dirty="0" smtClean="0"/>
              <a:t>волонтер</a:t>
            </a:r>
            <a:r>
              <a:rPr lang="ru-RU" dirty="0"/>
              <a:t>;</a:t>
            </a:r>
          </a:p>
          <a:p>
            <a:pPr>
              <a:buFont typeface="Wingdings" pitchFamily="2" charset="2"/>
              <a:buChar char="v"/>
            </a:pPr>
            <a:r>
              <a:rPr lang="ru-RU" dirty="0" smtClean="0"/>
              <a:t>IT-технологии</a:t>
            </a:r>
            <a:r>
              <a:rPr lang="ru-RU" dirty="0"/>
              <a:t>.</a:t>
            </a:r>
          </a:p>
          <a:p>
            <a:endParaRPr lang="ru-RU" dirty="0"/>
          </a:p>
          <a:p>
            <a:pPr marL="0" indent="0">
              <a:buNone/>
            </a:pPr>
            <a:r>
              <a:rPr lang="ru-RU" b="1" dirty="0"/>
              <a:t>Результат:</a:t>
            </a:r>
            <a:r>
              <a:rPr lang="ru-RU" dirty="0"/>
              <a:t> самореализация получателя социальных услуг в социуме.</a:t>
            </a:r>
          </a:p>
          <a:p>
            <a:pPr marL="0" indent="0">
              <a:buNone/>
            </a:pPr>
            <a:r>
              <a:rPr lang="ru-RU" dirty="0"/>
              <a:t>В </a:t>
            </a:r>
            <a:r>
              <a:rPr lang="ru-RU" dirty="0" smtClean="0"/>
              <a:t>ходе </a:t>
            </a:r>
            <a:r>
              <a:rPr lang="ru-RU" dirty="0"/>
              <a:t>изучения английского языка с помощью цифровых технологий обучающиеся должны научиться:</a:t>
            </a:r>
            <a:endParaRPr lang="ru-RU" b="1" i="1" dirty="0"/>
          </a:p>
          <a:p>
            <a:pPr lvl="0">
              <a:buFont typeface="Wingdings" pitchFamily="2" charset="2"/>
              <a:buChar char="§"/>
            </a:pPr>
            <a:r>
              <a:rPr lang="ru-RU" dirty="0"/>
              <a:t>объясниться по-английски;</a:t>
            </a:r>
          </a:p>
          <a:p>
            <a:pPr lvl="0">
              <a:buFont typeface="Wingdings" pitchFamily="2" charset="2"/>
              <a:buChar char="§"/>
            </a:pPr>
            <a:r>
              <a:rPr lang="ru-RU" dirty="0"/>
              <a:t>быть понятым;</a:t>
            </a:r>
          </a:p>
          <a:p>
            <a:pPr lvl="0">
              <a:buFont typeface="Wingdings" pitchFamily="2" charset="2"/>
              <a:buChar char="§"/>
            </a:pPr>
            <a:r>
              <a:rPr lang="ru-RU" dirty="0"/>
              <a:t>говорить по-английски.</a:t>
            </a:r>
          </a:p>
          <a:p>
            <a:pPr marL="0" indent="0">
              <a:buNone/>
            </a:pPr>
            <a:endParaRPr lang="ru-RU" dirty="0"/>
          </a:p>
        </p:txBody>
      </p:sp>
      <p:pic>
        <p:nvPicPr>
          <p:cNvPr id="6146" name="Picture 2" descr="C:\Users\SavinAK\Desktop\Проекты Серпухов\Дом ветеранов\DSC_0020_10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3501008"/>
            <a:ext cx="2250852" cy="1497515"/>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SavinAK\Desktop\Проекты Серпухов\Дом ветеранов\56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4702" y="5517233"/>
            <a:ext cx="1839197" cy="122413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SavinAK\Desktop\Проекты Серпухов\Дом ветеранов\DSC_0047_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6257" y="5517233"/>
            <a:ext cx="1674788"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7202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4559" y="260648"/>
            <a:ext cx="8686800" cy="838200"/>
          </a:xfrm>
        </p:spPr>
        <p:txBody>
          <a:bodyPr/>
          <a:lstStyle/>
          <a:p>
            <a:pPr algn="ctr"/>
            <a:r>
              <a:rPr lang="ru-RU" b="1" dirty="0">
                <a:effectLst/>
              </a:rPr>
              <a:t>«Здоровье»</a:t>
            </a:r>
            <a:endParaRPr lang="ru-RU" dirty="0"/>
          </a:p>
        </p:txBody>
      </p:sp>
      <p:sp>
        <p:nvSpPr>
          <p:cNvPr id="3" name="Объект 2"/>
          <p:cNvSpPr>
            <a:spLocks noGrp="1"/>
          </p:cNvSpPr>
          <p:nvPr>
            <p:ph idx="1"/>
          </p:nvPr>
        </p:nvSpPr>
        <p:spPr>
          <a:xfrm>
            <a:off x="107504" y="1124744"/>
            <a:ext cx="6918004" cy="5688631"/>
          </a:xfrm>
        </p:spPr>
        <p:txBody>
          <a:bodyPr>
            <a:normAutofit fontScale="47500" lnSpcReduction="20000"/>
          </a:bodyPr>
          <a:lstStyle/>
          <a:p>
            <a:pPr marL="0" indent="0">
              <a:buNone/>
            </a:pPr>
            <a:r>
              <a:rPr lang="ru-RU" b="1" dirty="0" err="1"/>
              <a:t>Bosu</a:t>
            </a:r>
            <a:r>
              <a:rPr lang="ru-RU" b="1" dirty="0"/>
              <a:t> (босу) - новая система фитнеса, которая становится все более популярной.</a:t>
            </a:r>
            <a:endParaRPr lang="ru-RU" dirty="0"/>
          </a:p>
          <a:p>
            <a:pPr marL="0" indent="0">
              <a:buNone/>
            </a:pPr>
            <a:r>
              <a:rPr lang="ru-RU" b="1" u="sng" dirty="0"/>
              <a:t> </a:t>
            </a:r>
            <a:endParaRPr lang="ru-RU" b="1" u="sng" dirty="0" smtClean="0"/>
          </a:p>
          <a:p>
            <a:pPr marL="0" indent="0">
              <a:buNone/>
            </a:pPr>
            <a:endParaRPr lang="ru-RU" b="1" u="sng" dirty="0"/>
          </a:p>
          <a:p>
            <a:pPr marL="0" indent="0">
              <a:buNone/>
            </a:pPr>
            <a:r>
              <a:rPr lang="ru-RU" b="1" u="sng" dirty="0" smtClean="0"/>
              <a:t>Цель </a:t>
            </a:r>
            <a:r>
              <a:rPr lang="ru-RU" b="1" u="sng" dirty="0"/>
              <a:t>проекта :</a:t>
            </a:r>
            <a:endParaRPr lang="ru-RU" dirty="0"/>
          </a:p>
          <a:p>
            <a:pPr>
              <a:buFont typeface="Wingdings" pitchFamily="2" charset="2"/>
              <a:buChar char="ü"/>
            </a:pPr>
            <a:r>
              <a:rPr lang="ru-RU" dirty="0" smtClean="0"/>
              <a:t>Помощь </a:t>
            </a:r>
            <a:r>
              <a:rPr lang="ru-RU" dirty="0"/>
              <a:t>в реабилитации от определенных травм скелетно-мышечной системы. Это связано с тем, что выполнение упражнений на неустойчивой поверхности позволяет уменьшить нагрузку на суставы. Вы также можете использовать BOSU, чтобы растянуть мышцы. Полусфера обеспечивает отличный наклон, при помощи которого можно растянуть мышцы ног, рук или туловища в конце основной тренировки. В целом, вы можете провести полноценную тренировку, включающую </a:t>
            </a:r>
            <a:r>
              <a:rPr lang="ru-RU" dirty="0" err="1"/>
              <a:t>кардио</a:t>
            </a:r>
            <a:r>
              <a:rPr lang="ru-RU" dirty="0"/>
              <a:t>, силовые или аэробные упражнения, а также растяжку — и все это используя лишь единственное оборудование.</a:t>
            </a:r>
          </a:p>
          <a:p>
            <a:pPr marL="0" indent="0" fontAlgn="base">
              <a:buNone/>
            </a:pPr>
            <a:endParaRPr lang="ru-RU" b="1" u="sng" dirty="0" smtClean="0"/>
          </a:p>
          <a:p>
            <a:pPr marL="0" indent="0" fontAlgn="base">
              <a:buNone/>
            </a:pPr>
            <a:endParaRPr lang="ru-RU" b="1" u="sng" dirty="0" smtClean="0"/>
          </a:p>
          <a:p>
            <a:pPr marL="0" indent="0" fontAlgn="base">
              <a:buNone/>
            </a:pPr>
            <a:r>
              <a:rPr lang="ru-RU" b="1" u="sng" dirty="0" smtClean="0"/>
              <a:t>Упражнения  </a:t>
            </a:r>
            <a:r>
              <a:rPr lang="ru-RU" b="1" u="sng" dirty="0"/>
              <a:t>на </a:t>
            </a:r>
            <a:r>
              <a:rPr lang="ru-RU" b="1" u="sng" dirty="0" err="1"/>
              <a:t>Bosu</a:t>
            </a:r>
            <a:r>
              <a:rPr lang="ru-RU" b="1" u="sng" dirty="0" smtClean="0"/>
              <a:t>:</a:t>
            </a:r>
            <a:endParaRPr lang="ru-RU" dirty="0"/>
          </a:p>
          <a:p>
            <a:pPr fontAlgn="base">
              <a:buFont typeface="Wingdings" pitchFamily="2" charset="2"/>
              <a:buChar char="Ø"/>
            </a:pPr>
            <a:r>
              <a:rPr lang="ru-RU" dirty="0" smtClean="0"/>
              <a:t>Необходимо </a:t>
            </a:r>
            <a:r>
              <a:rPr lang="ru-RU" dirty="0"/>
              <a:t>для разминки, разогреет мышцы и подготовить к остальной силовой части упражнений.</a:t>
            </a:r>
          </a:p>
          <a:p>
            <a:pPr fontAlgn="base">
              <a:buFont typeface="Wingdings" pitchFamily="2" charset="2"/>
              <a:buChar char="Ø"/>
            </a:pPr>
            <a:r>
              <a:rPr lang="ru-RU" dirty="0" smtClean="0"/>
              <a:t>Укрепляет </a:t>
            </a:r>
            <a:r>
              <a:rPr lang="ru-RU" dirty="0"/>
              <a:t>все группы мышц, в особенности мышцы ног и ягодицы.</a:t>
            </a:r>
          </a:p>
          <a:p>
            <a:pPr fontAlgn="base">
              <a:buFont typeface="Wingdings" pitchFamily="2" charset="2"/>
              <a:buChar char="Ø"/>
            </a:pPr>
            <a:r>
              <a:rPr lang="ru-RU" dirty="0" smtClean="0"/>
              <a:t>Помогает </a:t>
            </a:r>
            <a:r>
              <a:rPr lang="ru-RU" dirty="0"/>
              <a:t>прокачать мышцы пресса, получить плоский живот.</a:t>
            </a:r>
          </a:p>
          <a:p>
            <a:pPr fontAlgn="base">
              <a:buFont typeface="Wingdings" pitchFamily="2" charset="2"/>
              <a:buChar char="Ø"/>
            </a:pPr>
            <a:r>
              <a:rPr lang="ru-RU" dirty="0"/>
              <a:t>для тонкой талии и косых мышц пресса.</a:t>
            </a:r>
          </a:p>
          <a:p>
            <a:pPr fontAlgn="base">
              <a:buFont typeface="Wingdings" pitchFamily="2" charset="2"/>
              <a:buChar char="Ø"/>
            </a:pPr>
            <a:r>
              <a:rPr lang="ru-RU" dirty="0" smtClean="0"/>
              <a:t>Помогает </a:t>
            </a:r>
            <a:r>
              <a:rPr lang="ru-RU" dirty="0"/>
              <a:t>прокачать мышцы ног и пресса.</a:t>
            </a:r>
          </a:p>
          <a:p>
            <a:pPr fontAlgn="base">
              <a:buFont typeface="Wingdings" pitchFamily="2" charset="2"/>
              <a:buChar char="Ø"/>
            </a:pPr>
            <a:r>
              <a:rPr lang="ru-RU" dirty="0" smtClean="0"/>
              <a:t>Упражнение </a:t>
            </a:r>
            <a:r>
              <a:rPr lang="ru-RU" dirty="0"/>
              <a:t>на руки и грудные мышц. Убирает дряблость в мышцах, подтягивает грудь, поднимает ее тонус.</a:t>
            </a:r>
          </a:p>
          <a:p>
            <a:pPr marL="0" indent="0">
              <a:buNone/>
            </a:pPr>
            <a:endParaRPr lang="ru-RU" dirty="0"/>
          </a:p>
        </p:txBody>
      </p:sp>
      <p:pic>
        <p:nvPicPr>
          <p:cNvPr id="7170" name="Picture 2" descr="C:\Users\SavinAK\Desktop\Проекты Серпухов\Дом ветеранов\DSC_6223_20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7950" y="1340768"/>
            <a:ext cx="215771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SavinAK\Desktop\Проекты Серпухов\Дом ветеранов\DSC_6234_20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7950" y="3284984"/>
            <a:ext cx="2147567" cy="143338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SavinAK\Desktop\Проекты Серпухов\Дом ветеранов\DSC_6434_20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7950" y="5157192"/>
            <a:ext cx="2147567" cy="1433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4216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noAutofit/>
          </a:bodyPr>
          <a:lstStyle/>
          <a:p>
            <a:pPr algn="ctr"/>
            <a:r>
              <a:rPr lang="ru-RU" sz="2000" b="1" dirty="0" smtClean="0">
                <a:effectLst/>
              </a:rPr>
              <a:t>использование видов </a:t>
            </a:r>
            <a:r>
              <a:rPr lang="ru-RU" sz="2000" b="1" dirty="0">
                <a:effectLst/>
              </a:rPr>
              <a:t>спорта в реабилитации детей-инвалидов (теннис на колясках, горные лыжи, сноуборд, </a:t>
            </a:r>
            <a:r>
              <a:rPr lang="ru-RU" sz="2000" b="1" dirty="0" err="1">
                <a:effectLst/>
              </a:rPr>
              <a:t>бочча</a:t>
            </a:r>
            <a:r>
              <a:rPr lang="ru-RU" sz="2000" b="1" dirty="0">
                <a:effectLst/>
              </a:rPr>
              <a:t>, </a:t>
            </a:r>
            <a:r>
              <a:rPr lang="ru-RU" sz="2000" b="1" dirty="0" err="1">
                <a:effectLst/>
              </a:rPr>
              <a:t>новус</a:t>
            </a:r>
            <a:r>
              <a:rPr lang="ru-RU" sz="2000" b="1" dirty="0">
                <a:effectLst/>
              </a:rPr>
              <a:t>)</a:t>
            </a:r>
            <a:endParaRPr lang="ru-RU" sz="2000" dirty="0"/>
          </a:p>
        </p:txBody>
      </p:sp>
      <p:sp>
        <p:nvSpPr>
          <p:cNvPr id="3" name="Объект 2"/>
          <p:cNvSpPr>
            <a:spLocks noGrp="1"/>
          </p:cNvSpPr>
          <p:nvPr>
            <p:ph idx="1"/>
          </p:nvPr>
        </p:nvSpPr>
        <p:spPr>
          <a:xfrm>
            <a:off x="107504" y="1124744"/>
            <a:ext cx="4605900" cy="2736304"/>
          </a:xfrm>
        </p:spPr>
        <p:txBody>
          <a:bodyPr>
            <a:normAutofit/>
          </a:bodyPr>
          <a:lstStyle/>
          <a:p>
            <a:pPr marL="0" indent="0">
              <a:buNone/>
            </a:pPr>
            <a:r>
              <a:rPr lang="ru-RU" sz="2000" b="1" u="sng" dirty="0" smtClean="0"/>
              <a:t>Цели проекта:</a:t>
            </a:r>
          </a:p>
          <a:p>
            <a:pPr>
              <a:buFont typeface="Wingdings" pitchFamily="2" charset="2"/>
              <a:buChar char="Ø"/>
            </a:pPr>
            <a:r>
              <a:rPr lang="ru-RU" sz="1400" b="1" dirty="0" smtClean="0"/>
              <a:t>осваивать знания;</a:t>
            </a:r>
          </a:p>
          <a:p>
            <a:pPr>
              <a:buFont typeface="Wingdings" pitchFamily="2" charset="2"/>
              <a:buChar char="Ø"/>
            </a:pPr>
            <a:r>
              <a:rPr lang="ru-RU" sz="1400" b="1" dirty="0" smtClean="0"/>
              <a:t>развивать умения;</a:t>
            </a:r>
          </a:p>
          <a:p>
            <a:pPr>
              <a:buFont typeface="Wingdings" pitchFamily="2" charset="2"/>
              <a:buChar char="Ø"/>
            </a:pPr>
            <a:r>
              <a:rPr lang="ru-RU" sz="1400" b="1" dirty="0" smtClean="0"/>
              <a:t>формировать навыки;</a:t>
            </a:r>
          </a:p>
          <a:p>
            <a:pPr>
              <a:buFont typeface="Wingdings" pitchFamily="2" charset="2"/>
              <a:buChar char="Ø"/>
            </a:pPr>
            <a:r>
              <a:rPr lang="ru-RU" sz="1400" b="1" dirty="0" smtClean="0"/>
              <a:t>развивать </a:t>
            </a:r>
            <a:r>
              <a:rPr lang="ru-RU" sz="1400" b="1" dirty="0"/>
              <a:t>позитивное отношение к физической </a:t>
            </a:r>
            <a:r>
              <a:rPr lang="ru-RU" sz="1400" b="1" dirty="0" smtClean="0"/>
              <a:t>культуре;</a:t>
            </a:r>
          </a:p>
          <a:p>
            <a:pPr>
              <a:buFont typeface="Wingdings" pitchFamily="2" charset="2"/>
              <a:buChar char="Ø"/>
            </a:pPr>
            <a:r>
              <a:rPr lang="ru-RU" sz="1400" b="1" dirty="0" smtClean="0"/>
              <a:t>стремиться </a:t>
            </a:r>
            <a:r>
              <a:rPr lang="ru-RU" sz="1400" b="1" dirty="0"/>
              <a:t>вести физически активный, здоровый образ жизни. </a:t>
            </a:r>
            <a:endParaRPr lang="ru-RU" sz="1400" dirty="0"/>
          </a:p>
          <a:p>
            <a:endParaRPr lang="ru-RU" sz="1400" dirty="0" smtClean="0"/>
          </a:p>
          <a:p>
            <a:endParaRPr lang="ru-RU" sz="1400" dirty="0"/>
          </a:p>
          <a:p>
            <a:pPr marL="0" indent="0">
              <a:buNone/>
            </a:pPr>
            <a:endParaRPr lang="ru-RU" sz="1400" dirty="0" smtClean="0"/>
          </a:p>
        </p:txBody>
      </p:sp>
      <p:pic>
        <p:nvPicPr>
          <p:cNvPr id="1026" name="Picture 2" descr="C:\Users\SavinAK\Desktop\Ахмадулин сноуборд.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0417" y="1112881"/>
            <a:ext cx="439611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vinAK\Desktop\Теннис на колясках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3278" y="4016075"/>
            <a:ext cx="4396112" cy="271107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5756" y="3356992"/>
            <a:ext cx="4572000" cy="3539430"/>
          </a:xfrm>
          <a:prstGeom prst="rect">
            <a:avLst/>
          </a:prstGeom>
        </p:spPr>
        <p:txBody>
          <a:bodyPr>
            <a:spAutoFit/>
          </a:bodyPr>
          <a:lstStyle/>
          <a:p>
            <a:r>
              <a:rPr lang="ru-RU" sz="2000" b="1" u="sng" dirty="0" smtClean="0">
                <a:solidFill>
                  <a:schemeClr val="accent6">
                    <a:lumMod val="50000"/>
                  </a:schemeClr>
                </a:solidFill>
              </a:rPr>
              <a:t>Достижения:</a:t>
            </a:r>
          </a:p>
          <a:p>
            <a:pPr marL="171450" indent="-171450">
              <a:buFont typeface="Wingdings" pitchFamily="2" charset="2"/>
              <a:buChar char="ü"/>
            </a:pPr>
            <a:r>
              <a:rPr lang="ru-RU" sz="1200" b="1" dirty="0" smtClean="0">
                <a:solidFill>
                  <a:schemeClr val="accent6">
                    <a:lumMod val="50000"/>
                  </a:schemeClr>
                </a:solidFill>
              </a:rPr>
              <a:t>В </a:t>
            </a:r>
            <a:r>
              <a:rPr lang="ru-RU" sz="1200" b="1" dirty="0">
                <a:solidFill>
                  <a:schemeClr val="accent6">
                    <a:lumMod val="50000"/>
                  </a:schemeClr>
                </a:solidFill>
              </a:rPr>
              <a:t>состав сборных  команд Московской области по различным видам спорта входят 8 </a:t>
            </a:r>
            <a:r>
              <a:rPr lang="ru-RU" sz="1200" b="1" dirty="0" smtClean="0">
                <a:solidFill>
                  <a:schemeClr val="accent6">
                    <a:lumMod val="50000"/>
                  </a:schemeClr>
                </a:solidFill>
              </a:rPr>
              <a:t>воспитанников - 4 </a:t>
            </a:r>
            <a:r>
              <a:rPr lang="ru-RU" sz="1200" b="1" dirty="0">
                <a:solidFill>
                  <a:schemeClr val="accent6">
                    <a:lumMod val="50000"/>
                  </a:schemeClr>
                </a:solidFill>
              </a:rPr>
              <a:t>воспитанника выполнили спортивные разряды.</a:t>
            </a:r>
          </a:p>
          <a:p>
            <a:pPr marL="171450" indent="-171450">
              <a:buFont typeface="Wingdings" pitchFamily="2" charset="2"/>
              <a:buChar char="ü"/>
            </a:pPr>
            <a:r>
              <a:rPr lang="ru-RU" sz="1200" b="1" dirty="0" smtClean="0">
                <a:solidFill>
                  <a:schemeClr val="accent6">
                    <a:lumMod val="50000"/>
                  </a:schemeClr>
                </a:solidFill>
              </a:rPr>
              <a:t>2  </a:t>
            </a:r>
            <a:r>
              <a:rPr lang="ru-RU" sz="1200" b="1" dirty="0">
                <a:solidFill>
                  <a:schemeClr val="accent6">
                    <a:lumMod val="50000"/>
                  </a:schemeClr>
                </a:solidFill>
              </a:rPr>
              <a:t>воспитанника  имеют звания   мастера спорта (теннис на колясках) и кандидата в мастера спорта (горные лыжи)</a:t>
            </a:r>
          </a:p>
          <a:p>
            <a:pPr marL="171450" indent="-171450">
              <a:buFont typeface="Wingdings" pitchFamily="2" charset="2"/>
              <a:buChar char="ü"/>
            </a:pPr>
            <a:r>
              <a:rPr lang="ru-RU" sz="1200" b="1" dirty="0">
                <a:solidFill>
                  <a:schemeClr val="accent6">
                    <a:lumMod val="50000"/>
                  </a:schemeClr>
                </a:solidFill>
              </a:rPr>
              <a:t>Воспитанники Лысов Сергей и Обухов Вадим в составе сборной России выиграли Кубок мира по теннису на колясках среди юниоров в 2018 году в г. </a:t>
            </a:r>
            <a:r>
              <a:rPr lang="ru-RU" sz="1200" b="1" dirty="0" err="1">
                <a:solidFill>
                  <a:schemeClr val="accent6">
                    <a:lumMod val="50000"/>
                  </a:schemeClr>
                </a:solidFill>
              </a:rPr>
              <a:t>Апелдорн</a:t>
            </a:r>
            <a:r>
              <a:rPr lang="ru-RU" sz="1200" b="1" dirty="0">
                <a:solidFill>
                  <a:schemeClr val="accent6">
                    <a:lumMod val="50000"/>
                  </a:schemeClr>
                </a:solidFill>
              </a:rPr>
              <a:t> (Нидерланды).</a:t>
            </a:r>
          </a:p>
          <a:p>
            <a:pPr marL="171450" indent="-171450">
              <a:buFont typeface="Wingdings" pitchFamily="2" charset="2"/>
              <a:buChar char="ü"/>
            </a:pPr>
            <a:r>
              <a:rPr lang="ru-RU" sz="1200" b="1" dirty="0">
                <a:solidFill>
                  <a:schemeClr val="accent6">
                    <a:lumMod val="50000"/>
                  </a:schemeClr>
                </a:solidFill>
              </a:rPr>
              <a:t>Виктория Львова – двукратная чемпионка мира по теннису на колясках среди девушек до 18 </a:t>
            </a:r>
            <a:r>
              <a:rPr lang="ru-RU" sz="1200" b="1" dirty="0" smtClean="0">
                <a:solidFill>
                  <a:schemeClr val="accent6">
                    <a:lumMod val="50000"/>
                  </a:schemeClr>
                </a:solidFill>
              </a:rPr>
              <a:t>лет, член </a:t>
            </a:r>
            <a:r>
              <a:rPr lang="ru-RU" sz="1200" b="1" dirty="0" err="1" smtClean="0">
                <a:solidFill>
                  <a:schemeClr val="accent6">
                    <a:lumMod val="50000"/>
                  </a:schemeClr>
                </a:solidFill>
              </a:rPr>
              <a:t>паралимпийской</a:t>
            </a:r>
            <a:r>
              <a:rPr lang="ru-RU" sz="1200" b="1" dirty="0" smtClean="0">
                <a:solidFill>
                  <a:schemeClr val="accent6">
                    <a:lumMod val="50000"/>
                  </a:schemeClr>
                </a:solidFill>
              </a:rPr>
              <a:t> </a:t>
            </a:r>
            <a:r>
              <a:rPr lang="ru-RU" sz="1200" b="1" dirty="0">
                <a:solidFill>
                  <a:schemeClr val="accent6">
                    <a:lumMod val="50000"/>
                  </a:schemeClr>
                </a:solidFill>
              </a:rPr>
              <a:t>сборной России, была включена  в состав команды для участия в </a:t>
            </a:r>
            <a:r>
              <a:rPr lang="ru-RU" sz="1200" b="1" dirty="0" err="1" smtClean="0">
                <a:solidFill>
                  <a:schemeClr val="accent6">
                    <a:lumMod val="50000"/>
                  </a:schemeClr>
                </a:solidFill>
              </a:rPr>
              <a:t>паралимпийских</a:t>
            </a:r>
            <a:r>
              <a:rPr lang="ru-RU" sz="1200" b="1" dirty="0" smtClean="0">
                <a:solidFill>
                  <a:schemeClr val="accent6">
                    <a:lumMod val="50000"/>
                  </a:schemeClr>
                </a:solidFill>
              </a:rPr>
              <a:t> </a:t>
            </a:r>
            <a:r>
              <a:rPr lang="ru-RU" sz="1200" b="1" dirty="0">
                <a:solidFill>
                  <a:schemeClr val="accent6">
                    <a:lumMod val="50000"/>
                  </a:schemeClr>
                </a:solidFill>
              </a:rPr>
              <a:t>играх в </a:t>
            </a:r>
            <a:r>
              <a:rPr lang="ru-RU" sz="1200" b="1" dirty="0" smtClean="0">
                <a:solidFill>
                  <a:schemeClr val="accent6">
                    <a:lumMod val="50000"/>
                  </a:schemeClr>
                </a:solidFill>
              </a:rPr>
              <a:t>Рио - 2016</a:t>
            </a:r>
            <a:r>
              <a:rPr lang="ru-RU" sz="1200" b="1" dirty="0">
                <a:solidFill>
                  <a:schemeClr val="accent6">
                    <a:lumMod val="50000"/>
                  </a:schemeClr>
                </a:solidFill>
              </a:rPr>
              <a:t>,  награждена знаком «Спортивная доблесть»</a:t>
            </a:r>
          </a:p>
          <a:p>
            <a:pPr marL="171450" indent="-171450">
              <a:buFont typeface="Wingdings" pitchFamily="2" charset="2"/>
              <a:buChar char="ü"/>
            </a:pPr>
            <a:r>
              <a:rPr lang="ru-RU" sz="1200" b="1" dirty="0">
                <a:solidFill>
                  <a:schemeClr val="accent6">
                    <a:lumMod val="50000"/>
                  </a:schemeClr>
                </a:solidFill>
              </a:rPr>
              <a:t>Ахмадулин Александр –  участник </a:t>
            </a:r>
            <a:r>
              <a:rPr lang="ru-RU" sz="1200" b="1" dirty="0" smtClean="0">
                <a:solidFill>
                  <a:schemeClr val="accent6">
                    <a:lumMod val="50000"/>
                  </a:schemeClr>
                </a:solidFill>
              </a:rPr>
              <a:t> </a:t>
            </a:r>
            <a:r>
              <a:rPr lang="ru-RU" sz="1200" b="1" dirty="0" err="1" smtClean="0">
                <a:solidFill>
                  <a:schemeClr val="accent6">
                    <a:lumMod val="50000"/>
                  </a:schemeClr>
                </a:solidFill>
              </a:rPr>
              <a:t>Паралимпийских</a:t>
            </a:r>
            <a:r>
              <a:rPr lang="ru-RU" sz="1200" b="1" dirty="0" smtClean="0">
                <a:solidFill>
                  <a:schemeClr val="accent6">
                    <a:lumMod val="50000"/>
                  </a:schemeClr>
                </a:solidFill>
              </a:rPr>
              <a:t> </a:t>
            </a:r>
            <a:r>
              <a:rPr lang="ru-RU" sz="1200" b="1" dirty="0">
                <a:solidFill>
                  <a:schemeClr val="accent6">
                    <a:lumMod val="50000"/>
                  </a:schemeClr>
                </a:solidFill>
              </a:rPr>
              <a:t>игр  Сочи -2014 по горным лыжам, член </a:t>
            </a:r>
            <a:r>
              <a:rPr lang="ru-RU" sz="1200" b="1" dirty="0" err="1">
                <a:solidFill>
                  <a:schemeClr val="accent6">
                    <a:lumMod val="50000"/>
                  </a:schemeClr>
                </a:solidFill>
              </a:rPr>
              <a:t>паралимпийской</a:t>
            </a:r>
            <a:r>
              <a:rPr lang="ru-RU" sz="1200" b="1" dirty="0">
                <a:solidFill>
                  <a:schemeClr val="accent6">
                    <a:lumMod val="50000"/>
                  </a:schemeClr>
                </a:solidFill>
              </a:rPr>
              <a:t> сборной России по сноуборду, чемпион первого Чемпионата России по сноуборду.</a:t>
            </a:r>
          </a:p>
        </p:txBody>
      </p:sp>
    </p:spTree>
    <p:extLst>
      <p:ext uri="{BB962C8B-B14F-4D97-AF65-F5344CB8AC3E}">
        <p14:creationId xmlns:p14="http://schemas.microsoft.com/office/powerpoint/2010/main" val="7829982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962" y="260648"/>
            <a:ext cx="8686800" cy="838200"/>
          </a:xfrm>
        </p:spPr>
        <p:txBody>
          <a:bodyPr>
            <a:normAutofit/>
          </a:bodyPr>
          <a:lstStyle/>
          <a:p>
            <a:pPr algn="ctr"/>
            <a:r>
              <a:rPr lang="ru-RU" b="1" dirty="0">
                <a:effectLst/>
              </a:rPr>
              <a:t>«Кухня</a:t>
            </a:r>
            <a:r>
              <a:rPr lang="ru-RU" b="1" dirty="0" smtClean="0">
                <a:effectLst/>
              </a:rPr>
              <a:t>»</a:t>
            </a:r>
            <a:endParaRPr lang="ru-RU" dirty="0"/>
          </a:p>
        </p:txBody>
      </p:sp>
      <p:sp>
        <p:nvSpPr>
          <p:cNvPr id="3" name="Объект 2"/>
          <p:cNvSpPr>
            <a:spLocks noGrp="1"/>
          </p:cNvSpPr>
          <p:nvPr>
            <p:ph idx="1"/>
          </p:nvPr>
        </p:nvSpPr>
        <p:spPr>
          <a:xfrm>
            <a:off x="311962" y="1124744"/>
            <a:ext cx="8686800" cy="5616624"/>
          </a:xfrm>
        </p:spPr>
        <p:txBody>
          <a:bodyPr>
            <a:normAutofit fontScale="55000" lnSpcReduction="20000"/>
          </a:bodyPr>
          <a:lstStyle/>
          <a:p>
            <a:pPr marL="0" indent="0">
              <a:buNone/>
            </a:pPr>
            <a:r>
              <a:rPr lang="ru-RU" b="1" dirty="0"/>
              <a:t>Основная цель</a:t>
            </a:r>
            <a:r>
              <a:rPr lang="ru-RU" dirty="0"/>
              <a:t> этого проекта-социальная адаптация детей инвалидов и детей с ОВЗ посредством кулинарной терапии. </a:t>
            </a:r>
          </a:p>
          <a:p>
            <a:endParaRPr lang="ru-RU" b="1" dirty="0" smtClean="0"/>
          </a:p>
          <a:p>
            <a:pPr marL="0" indent="0">
              <a:buNone/>
            </a:pPr>
            <a:r>
              <a:rPr lang="ru-RU" b="1" dirty="0" smtClean="0"/>
              <a:t>Целевая </a:t>
            </a:r>
            <a:r>
              <a:rPr lang="ru-RU" b="1" dirty="0"/>
              <a:t>группа</a:t>
            </a:r>
            <a:r>
              <a:rPr lang="ru-RU" dirty="0"/>
              <a:t> – дети инвалиды и дети с ограниченными </a:t>
            </a:r>
            <a:endParaRPr lang="ru-RU" dirty="0" smtClean="0"/>
          </a:p>
          <a:p>
            <a:pPr marL="0" indent="0">
              <a:buNone/>
            </a:pPr>
            <a:r>
              <a:rPr lang="ru-RU" dirty="0" smtClean="0"/>
              <a:t>возможностями </a:t>
            </a:r>
            <a:r>
              <a:rPr lang="ru-RU" dirty="0"/>
              <a:t>здоровья</a:t>
            </a:r>
            <a:r>
              <a:rPr lang="ru-RU" dirty="0" smtClean="0"/>
              <a:t>.</a:t>
            </a:r>
          </a:p>
          <a:p>
            <a:pPr marL="0" indent="0">
              <a:buNone/>
            </a:pPr>
            <a:endParaRPr lang="ru-RU" dirty="0"/>
          </a:p>
          <a:p>
            <a:pPr marL="0" indent="0">
              <a:buNone/>
            </a:pPr>
            <a:r>
              <a:rPr lang="ru-RU" b="1" dirty="0"/>
              <a:t>Задачи проекта </a:t>
            </a:r>
            <a:r>
              <a:rPr lang="ru-RU" dirty="0"/>
              <a:t>осуществляются на 3 уровнях</a:t>
            </a:r>
            <a:r>
              <a:rPr lang="ru-RU" dirty="0" smtClean="0"/>
              <a:t>:</a:t>
            </a:r>
            <a:endParaRPr lang="ru-RU" dirty="0"/>
          </a:p>
          <a:p>
            <a:pPr>
              <a:buFont typeface="Wingdings" pitchFamily="2" charset="2"/>
              <a:buChar char="Ø"/>
            </a:pPr>
            <a:r>
              <a:rPr lang="ru-RU" b="1" dirty="0"/>
              <a:t>1 уровень </a:t>
            </a:r>
            <a:r>
              <a:rPr lang="ru-RU" dirty="0"/>
              <a:t>- дети приобретают навыки приема пищи, учатся  пользоваться  столовыми приборами,  сервировать стол. </a:t>
            </a:r>
          </a:p>
          <a:p>
            <a:pPr>
              <a:buFont typeface="Wingdings" pitchFamily="2" charset="2"/>
              <a:buChar char="Ø"/>
            </a:pPr>
            <a:r>
              <a:rPr lang="ru-RU" b="1" dirty="0"/>
              <a:t>2 уровень </a:t>
            </a:r>
            <a:r>
              <a:rPr lang="ru-RU" dirty="0"/>
              <a:t>– дети приобретают навыки и умения готовить </a:t>
            </a:r>
            <a:endParaRPr lang="ru-RU" dirty="0" smtClean="0"/>
          </a:p>
          <a:p>
            <a:pPr marL="0" indent="0">
              <a:buNone/>
            </a:pPr>
            <a:r>
              <a:rPr lang="ru-RU" dirty="0" smtClean="0"/>
              <a:t>элементарные </a:t>
            </a:r>
            <a:r>
              <a:rPr lang="ru-RU" dirty="0"/>
              <a:t>блюда по технологическим картам. Учатся </a:t>
            </a:r>
            <a:endParaRPr lang="ru-RU" dirty="0" smtClean="0"/>
          </a:p>
          <a:p>
            <a:pPr marL="0" indent="0">
              <a:buNone/>
            </a:pPr>
            <a:r>
              <a:rPr lang="ru-RU" dirty="0" smtClean="0"/>
              <a:t>пользоваться </a:t>
            </a:r>
            <a:r>
              <a:rPr lang="ru-RU" dirty="0"/>
              <a:t>бытовой техникой, получают знания по </a:t>
            </a:r>
            <a:r>
              <a:rPr lang="ru-RU" dirty="0" smtClean="0"/>
              <a:t>технике</a:t>
            </a:r>
          </a:p>
          <a:p>
            <a:pPr marL="0" indent="0">
              <a:buNone/>
            </a:pPr>
            <a:r>
              <a:rPr lang="ru-RU" dirty="0" smtClean="0"/>
              <a:t>безопасности</a:t>
            </a:r>
            <a:r>
              <a:rPr lang="ru-RU" dirty="0"/>
              <a:t>. </a:t>
            </a:r>
          </a:p>
          <a:p>
            <a:pPr>
              <a:buFont typeface="Wingdings" pitchFamily="2" charset="2"/>
              <a:buChar char="Ø"/>
            </a:pPr>
            <a:r>
              <a:rPr lang="ru-RU" b="1" dirty="0"/>
              <a:t>З уровень – </a:t>
            </a:r>
            <a:r>
              <a:rPr lang="ru-RU" dirty="0"/>
              <a:t> дети самостоятельно сервируют стол, готовят запланированные блюда согласно технологическим картам. </a:t>
            </a:r>
          </a:p>
          <a:p>
            <a:endParaRPr lang="ru-RU" dirty="0"/>
          </a:p>
          <a:p>
            <a:pPr marL="0" indent="0">
              <a:buNone/>
            </a:pPr>
            <a:r>
              <a:rPr lang="ru-RU" b="1" dirty="0"/>
              <a:t>Ожидаемый результат:</a:t>
            </a:r>
            <a:r>
              <a:rPr lang="ru-RU" dirty="0"/>
              <a:t> Воспитанники не только приобретают </a:t>
            </a:r>
            <a:r>
              <a:rPr lang="ru-RU" dirty="0" smtClean="0"/>
              <a:t>бытовые </a:t>
            </a:r>
            <a:r>
              <a:rPr lang="ru-RU" dirty="0"/>
              <a:t>навыки, но и умение работать в паре, в группе, общаться вербально </a:t>
            </a:r>
            <a:r>
              <a:rPr lang="ru-RU" dirty="0" smtClean="0"/>
              <a:t>и </a:t>
            </a:r>
          </a:p>
          <a:p>
            <a:pPr marL="0" indent="0">
              <a:buNone/>
            </a:pPr>
            <a:r>
              <a:rPr lang="ru-RU" dirty="0" err="1" smtClean="0"/>
              <a:t>невербально</a:t>
            </a:r>
            <a:r>
              <a:rPr lang="ru-RU" dirty="0"/>
              <a:t>. Все это позволяет детям быть самостоятельными </a:t>
            </a:r>
            <a:endParaRPr lang="ru-RU" dirty="0" smtClean="0"/>
          </a:p>
          <a:p>
            <a:pPr marL="0" indent="0">
              <a:buNone/>
            </a:pPr>
            <a:r>
              <a:rPr lang="ru-RU" dirty="0" smtClean="0"/>
              <a:t>в </a:t>
            </a:r>
            <a:r>
              <a:rPr lang="ru-RU" dirty="0"/>
              <a:t>жизни.  Итогом  работы является совместное чаепитие </a:t>
            </a:r>
            <a:endParaRPr lang="ru-RU" dirty="0" smtClean="0"/>
          </a:p>
          <a:p>
            <a:pPr marL="0" indent="0">
              <a:buNone/>
            </a:pPr>
            <a:r>
              <a:rPr lang="ru-RU" dirty="0" smtClean="0"/>
              <a:t>с </a:t>
            </a:r>
            <a:r>
              <a:rPr lang="ru-RU" dirty="0"/>
              <a:t>родителями. </a:t>
            </a:r>
          </a:p>
          <a:p>
            <a:endParaRPr lang="ru-RU" dirty="0"/>
          </a:p>
        </p:txBody>
      </p:sp>
      <p:pic>
        <p:nvPicPr>
          <p:cNvPr id="8194" name="Picture 2" descr="C:\Users\SavinAK\Desktop\КУХНЯ\DSC_07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0366" y="1556792"/>
            <a:ext cx="1748396" cy="1165597"/>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SavinAK\Desktop\КУХНЯ\IMG_20180227_1604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0366" y="5672014"/>
            <a:ext cx="1754655" cy="114359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SavinAK\Desktop\КУХНЯ\Безымянный-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26866" y="3429000"/>
            <a:ext cx="1754655" cy="984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1510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lstStyle/>
          <a:p>
            <a:pPr algn="ctr"/>
            <a:r>
              <a:rPr lang="ru-RU" dirty="0">
                <a:effectLst/>
              </a:rPr>
              <a:t>детская </a:t>
            </a:r>
            <a:r>
              <a:rPr lang="ru-RU" dirty="0" err="1">
                <a:effectLst/>
              </a:rPr>
              <a:t>медиастудия</a:t>
            </a:r>
            <a:r>
              <a:rPr lang="ru-RU" dirty="0">
                <a:effectLst/>
              </a:rPr>
              <a:t> «Объектив»</a:t>
            </a:r>
            <a:endParaRPr lang="ru-RU" dirty="0"/>
          </a:p>
        </p:txBody>
      </p:sp>
      <p:sp>
        <p:nvSpPr>
          <p:cNvPr id="3" name="Объект 2"/>
          <p:cNvSpPr>
            <a:spLocks noGrp="1"/>
          </p:cNvSpPr>
          <p:nvPr>
            <p:ph idx="1"/>
          </p:nvPr>
        </p:nvSpPr>
        <p:spPr>
          <a:xfrm>
            <a:off x="210665" y="1052736"/>
            <a:ext cx="6262224" cy="5688632"/>
          </a:xfrm>
        </p:spPr>
        <p:txBody>
          <a:bodyPr>
            <a:normAutofit fontScale="55000" lnSpcReduction="20000"/>
          </a:bodyPr>
          <a:lstStyle/>
          <a:p>
            <a:pPr marL="0" indent="0">
              <a:buNone/>
            </a:pPr>
            <a:r>
              <a:rPr lang="ru-RU" b="1" dirty="0" smtClean="0"/>
              <a:t>Целевая </a:t>
            </a:r>
            <a:r>
              <a:rPr lang="ru-RU" b="1" dirty="0"/>
              <a:t>аудитория – подростки среднего и старшего школьного возраста</a:t>
            </a:r>
            <a:r>
              <a:rPr lang="ru-RU" b="1" dirty="0" smtClean="0"/>
              <a:t>.</a:t>
            </a:r>
            <a:endParaRPr lang="ru-RU" b="1" dirty="0"/>
          </a:p>
          <a:p>
            <a:pPr marL="0" indent="0">
              <a:buNone/>
            </a:pPr>
            <a:r>
              <a:rPr lang="ru-RU" b="1" dirty="0"/>
              <a:t>ЗАДАЧИ</a:t>
            </a:r>
            <a:endParaRPr lang="ru-RU" dirty="0"/>
          </a:p>
          <a:p>
            <a:pPr lvl="0">
              <a:buFont typeface="Wingdings" pitchFamily="2" charset="2"/>
              <a:buChar char="Ø"/>
            </a:pPr>
            <a:r>
              <a:rPr lang="ru-RU" dirty="0"/>
              <a:t>обучение фото- и  видеосъёмке, написанию и редактированию текстов, проведению интервью, монтажу с использованием современных  компьютерных технологий.   </a:t>
            </a:r>
          </a:p>
          <a:p>
            <a:pPr marL="0" indent="0">
              <a:buNone/>
            </a:pPr>
            <a:r>
              <a:rPr lang="ru-RU" b="1" dirty="0"/>
              <a:t>Занятия в </a:t>
            </a:r>
            <a:r>
              <a:rPr lang="ru-RU" b="1" dirty="0" err="1"/>
              <a:t>медиастудии</a:t>
            </a:r>
            <a:r>
              <a:rPr lang="ru-RU" b="1" dirty="0"/>
              <a:t> направлены на</a:t>
            </a:r>
            <a:r>
              <a:rPr lang="ru-RU" dirty="0"/>
              <a:t>:</a:t>
            </a:r>
          </a:p>
          <a:p>
            <a:pPr lvl="0">
              <a:buFont typeface="Wingdings" pitchFamily="2" charset="2"/>
              <a:buChar char="v"/>
            </a:pPr>
            <a:r>
              <a:rPr lang="ru-RU" dirty="0"/>
              <a:t>формирование социально активной личности, повышение уровня социальной зрелости и воспитанности подростков, умения работать в команде;     </a:t>
            </a:r>
          </a:p>
          <a:p>
            <a:pPr lvl="0">
              <a:buFont typeface="Wingdings" pitchFamily="2" charset="2"/>
              <a:buChar char="v"/>
            </a:pPr>
            <a:r>
              <a:rPr lang="ru-RU" dirty="0"/>
              <a:t>развитие эмоционально-волевой сферы, коммуникативных навыков;</a:t>
            </a:r>
          </a:p>
          <a:p>
            <a:pPr lvl="0">
              <a:buFont typeface="Wingdings" pitchFamily="2" charset="2"/>
              <a:buChar char="v"/>
            </a:pPr>
            <a:r>
              <a:rPr lang="ru-RU" dirty="0"/>
              <a:t>укрепление нравственных ценностей;</a:t>
            </a:r>
          </a:p>
          <a:p>
            <a:pPr lvl="0">
              <a:buFont typeface="Wingdings" pitchFamily="2" charset="2"/>
              <a:buChar char="v"/>
            </a:pPr>
            <a:r>
              <a:rPr lang="ru-RU" dirty="0"/>
              <a:t>реализация творческого потенциала несовершеннолетних</a:t>
            </a:r>
            <a:r>
              <a:rPr lang="ru-RU" dirty="0" smtClean="0"/>
              <a:t>.</a:t>
            </a:r>
          </a:p>
          <a:p>
            <a:pPr lvl="0">
              <a:buFont typeface="Wingdings" pitchFamily="2" charset="2"/>
              <a:buChar char="v"/>
            </a:pPr>
            <a:endParaRPr lang="ru-RU" dirty="0"/>
          </a:p>
          <a:p>
            <a:pPr marL="0" indent="0">
              <a:buNone/>
            </a:pPr>
            <a:r>
              <a:rPr lang="ru-RU" b="1" dirty="0"/>
              <a:t>РЕЗУЛЬТАТ</a:t>
            </a:r>
            <a:r>
              <a:rPr lang="ru-RU" dirty="0"/>
              <a:t>:</a:t>
            </a:r>
          </a:p>
          <a:p>
            <a:pPr>
              <a:buFont typeface="Arial" pitchFamily="34" charset="0"/>
              <a:buChar char="•"/>
            </a:pPr>
            <a:r>
              <a:rPr lang="ru-RU" dirty="0"/>
              <a:t>У несовершеннолетних отмечен интерес к творческому процессу. Ребята проявляют инициативу, меняют взгляд и отношение к окружающим, становятся внимательными, ответственными, терпеливыми, более открытыми в общении.  </a:t>
            </a:r>
          </a:p>
          <a:p>
            <a:endParaRPr lang="ru-RU" dirty="0"/>
          </a:p>
        </p:txBody>
      </p:sp>
      <p:pic>
        <p:nvPicPr>
          <p:cNvPr id="9218" name="Picture 2" descr="C:\Users\SavinAK\Desktop\медиастудия\DSC_17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8893" y="1196752"/>
            <a:ext cx="2421335" cy="161422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SavinAK\Desktop\медиастудия\DSC_17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5123" y="3299073"/>
            <a:ext cx="2419535" cy="161302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SavinAK\Desktop\медиастудия\20180226_1258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4385" y="5373216"/>
            <a:ext cx="2433079" cy="1340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039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normAutofit fontScale="90000"/>
          </a:bodyPr>
          <a:lstStyle/>
          <a:p>
            <a:pPr algn="ctr"/>
            <a:r>
              <a:rPr lang="ru-RU" b="1" dirty="0">
                <a:effectLst/>
              </a:rPr>
              <a:t>«Безграничные возможности войлока»</a:t>
            </a:r>
            <a:endParaRPr lang="ru-RU" dirty="0"/>
          </a:p>
        </p:txBody>
      </p:sp>
      <p:sp>
        <p:nvSpPr>
          <p:cNvPr id="3" name="Объект 2"/>
          <p:cNvSpPr>
            <a:spLocks noGrp="1"/>
          </p:cNvSpPr>
          <p:nvPr>
            <p:ph idx="1"/>
          </p:nvPr>
        </p:nvSpPr>
        <p:spPr>
          <a:xfrm>
            <a:off x="323528" y="980728"/>
            <a:ext cx="8686800" cy="4525963"/>
          </a:xfrm>
        </p:spPr>
        <p:txBody>
          <a:bodyPr>
            <a:normAutofit/>
          </a:bodyPr>
          <a:lstStyle/>
          <a:p>
            <a:pPr marL="0" indent="0">
              <a:buNone/>
            </a:pPr>
            <a:r>
              <a:rPr lang="ru-RU" sz="1900" b="1" dirty="0" smtClean="0"/>
              <a:t>В </a:t>
            </a:r>
            <a:r>
              <a:rPr lang="ru-RU" sz="1900" b="1" dirty="0"/>
              <a:t>ходе индивидуальных занятий по валянию дети становятся более спокойные, уверенные. Они проявляют больший интерес к заданиям и их выполнению до завершения. Это благотворно влияет на их дальнейший переход от индивидуальных занятий к занятиям в группе. В ходе реабилитационной </a:t>
            </a:r>
            <a:r>
              <a:rPr lang="ru-RU" sz="1900" b="1" dirty="0" smtClean="0"/>
              <a:t>работы, </a:t>
            </a:r>
            <a:r>
              <a:rPr lang="ru-RU" sz="1900" b="1" dirty="0"/>
              <a:t>во время занятий в группе дети стали более активно общаться между собой, сдружились, помогали друг другу. Выставка работ, выполненных детьми-инвалидами, доставила массу положительных эмоций не только детям и их родителям, но и повысила уровень самооценки детей-инвалидов, уверенности в свои возможности. А сотрудники еще раз смогли показать безграничные возможности детей-инвалидов. </a:t>
            </a:r>
            <a:endParaRPr lang="ru-RU" sz="1900" b="1" dirty="0" smtClean="0"/>
          </a:p>
          <a:p>
            <a:pPr marL="0" indent="0">
              <a:buNone/>
            </a:pPr>
            <a:r>
              <a:rPr lang="ru-RU" sz="1900" b="1" dirty="0"/>
              <a:t>Навыки и умения, которые получают дети-инвалиды и дети с ограниченными возможностями здоровья во время валяния, помогают им преодолеть чувство скованности, тактический дискомфорт, развить мышцы рук, вырабатывать усидчивость</a:t>
            </a:r>
            <a:r>
              <a:rPr lang="ru-RU" sz="1900" b="1" dirty="0" smtClean="0"/>
              <a:t>.</a:t>
            </a:r>
            <a:endParaRPr lang="ru-RU" sz="1900" dirty="0"/>
          </a:p>
        </p:txBody>
      </p:sp>
      <p:pic>
        <p:nvPicPr>
          <p:cNvPr id="1026" name="Picture 2" descr="C:\Users\SavinAK\Desktop\IMG_20180705_1056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4892240"/>
            <a:ext cx="2341140" cy="184894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93936" y="5276655"/>
            <a:ext cx="6294288" cy="1477328"/>
          </a:xfrm>
          <a:prstGeom prst="rect">
            <a:avLst/>
          </a:prstGeom>
        </p:spPr>
        <p:txBody>
          <a:bodyPr wrap="square">
            <a:spAutoFit/>
          </a:bodyPr>
          <a:lstStyle/>
          <a:p>
            <a:r>
              <a:rPr lang="ru-RU" b="1" dirty="0" smtClean="0">
                <a:solidFill>
                  <a:schemeClr val="accent6">
                    <a:lumMod val="50000"/>
                  </a:schemeClr>
                </a:solidFill>
              </a:rPr>
              <a:t>Приёмы </a:t>
            </a:r>
            <a:r>
              <a:rPr lang="ru-RU" b="1" dirty="0">
                <a:solidFill>
                  <a:schemeClr val="accent6">
                    <a:lumMod val="50000"/>
                  </a:schemeClr>
                </a:solidFill>
              </a:rPr>
              <a:t>работы с войлоком просты и предоставляют безграничные возможности для творческого самовыражения детей-инвалидов и детей с ограниченными возможностями здоровья, что очень важно во время их реабилитации.</a:t>
            </a:r>
          </a:p>
        </p:txBody>
      </p:sp>
    </p:spTree>
    <p:extLst>
      <p:ext uri="{BB962C8B-B14F-4D97-AF65-F5344CB8AC3E}">
        <p14:creationId xmlns:p14="http://schemas.microsoft.com/office/powerpoint/2010/main" val="4429089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86800" cy="838200"/>
          </a:xfrm>
        </p:spPr>
        <p:txBody>
          <a:bodyPr>
            <a:noAutofit/>
          </a:bodyPr>
          <a:lstStyle/>
          <a:p>
            <a:pPr algn="ctr"/>
            <a:r>
              <a:rPr lang="ru-RU" sz="1800" b="1" dirty="0">
                <a:effectLst/>
              </a:rPr>
              <a:t>«Система межведомственного взаимодействия по профориентации инвалидов  и создание модели «Корпоративное добровольчество»</a:t>
            </a:r>
            <a:r>
              <a:rPr lang="ru-RU" sz="1800" dirty="0">
                <a:effectLst/>
              </a:rPr>
              <a:t/>
            </a:r>
            <a:br>
              <a:rPr lang="ru-RU" sz="1800" dirty="0">
                <a:effectLst/>
              </a:rPr>
            </a:br>
            <a:endParaRPr lang="ru-RU" sz="1800" dirty="0"/>
          </a:p>
        </p:txBody>
      </p:sp>
      <p:sp>
        <p:nvSpPr>
          <p:cNvPr id="3" name="Объект 2"/>
          <p:cNvSpPr>
            <a:spLocks noGrp="1"/>
          </p:cNvSpPr>
          <p:nvPr>
            <p:ph idx="1"/>
          </p:nvPr>
        </p:nvSpPr>
        <p:spPr>
          <a:xfrm>
            <a:off x="251520" y="1052736"/>
            <a:ext cx="8686800" cy="4525963"/>
          </a:xfrm>
        </p:spPr>
        <p:txBody>
          <a:bodyPr>
            <a:noAutofit/>
          </a:bodyPr>
          <a:lstStyle/>
          <a:p>
            <a:pPr marL="0" indent="0">
              <a:buNone/>
            </a:pPr>
            <a:r>
              <a:rPr lang="ru-RU" sz="1400" b="1" dirty="0" smtClean="0"/>
              <a:t>В данном проекте используются </a:t>
            </a:r>
            <a:r>
              <a:rPr lang="ru-RU" sz="1400" b="1" dirty="0"/>
              <a:t>авторские методики: </a:t>
            </a:r>
          </a:p>
          <a:p>
            <a:pPr>
              <a:buFont typeface="Wingdings" pitchFamily="2" charset="2"/>
              <a:buChar char="Ø"/>
            </a:pPr>
            <a:r>
              <a:rPr lang="ru-RU" sz="1400" dirty="0" smtClean="0"/>
              <a:t>диагностика </a:t>
            </a:r>
            <a:r>
              <a:rPr lang="ru-RU" sz="1400" dirty="0"/>
              <a:t>психофизических возможностей инвалида, с целью формирования устойчивых, социально значимых потребностей к труду и будущей профессии;</a:t>
            </a:r>
          </a:p>
          <a:p>
            <a:pPr>
              <a:buFont typeface="Wingdings" pitchFamily="2" charset="2"/>
              <a:buChar char="Ø"/>
            </a:pPr>
            <a:r>
              <a:rPr lang="ru-RU" sz="1400" dirty="0" smtClean="0"/>
              <a:t>системный </a:t>
            </a:r>
            <a:r>
              <a:rPr lang="ru-RU" sz="1400" dirty="0"/>
              <a:t>подход в реабилитационной деятельности, с целью устранения или компенсации ограничений к трудовой деятельности;</a:t>
            </a:r>
          </a:p>
          <a:p>
            <a:pPr>
              <a:buFont typeface="Wingdings" pitchFamily="2" charset="2"/>
              <a:buChar char="Ø"/>
            </a:pPr>
            <a:r>
              <a:rPr lang="ru-RU" sz="1400" dirty="0" smtClean="0"/>
              <a:t>создание </a:t>
            </a:r>
            <a:r>
              <a:rPr lang="ru-RU" sz="1400" dirty="0"/>
              <a:t>условий для психолого-педагогической, социальной, социально-трудовой реабилитации;</a:t>
            </a:r>
          </a:p>
          <a:p>
            <a:pPr>
              <a:buFont typeface="Wingdings" pitchFamily="2" charset="2"/>
              <a:buChar char="Ø"/>
            </a:pPr>
            <a:r>
              <a:rPr lang="ru-RU" sz="1400" dirty="0" smtClean="0"/>
              <a:t>проведение </a:t>
            </a:r>
            <a:r>
              <a:rPr lang="ru-RU" sz="1400" dirty="0"/>
              <a:t>коррекционно-развивающих занятий, с целью обучения профессиям и развития потенциальных возможностей; </a:t>
            </a:r>
          </a:p>
          <a:p>
            <a:pPr>
              <a:buFont typeface="Wingdings" pitchFamily="2" charset="2"/>
              <a:buChar char="Ø"/>
            </a:pPr>
            <a:r>
              <a:rPr lang="ru-RU" sz="1400" dirty="0" smtClean="0"/>
              <a:t>консультирование  </a:t>
            </a:r>
            <a:r>
              <a:rPr lang="ru-RU" sz="1400" dirty="0"/>
              <a:t>инвалида и его семьи по вопросам социально-бытовой, средовой адаптации, </a:t>
            </a:r>
            <a:r>
              <a:rPr lang="ru-RU" sz="1400" dirty="0" err="1"/>
              <a:t>профреабилитации</a:t>
            </a:r>
            <a:r>
              <a:rPr lang="ru-RU" sz="1400" dirty="0"/>
              <a:t> и профориентации;</a:t>
            </a:r>
          </a:p>
          <a:p>
            <a:pPr>
              <a:buFont typeface="Wingdings" pitchFamily="2" charset="2"/>
              <a:buChar char="Ø"/>
            </a:pPr>
            <a:r>
              <a:rPr lang="ru-RU" sz="1400" dirty="0" smtClean="0"/>
              <a:t>мониторинг </a:t>
            </a:r>
            <a:r>
              <a:rPr lang="ru-RU" sz="1400" dirty="0"/>
              <a:t>личного маршрута инвалида в процессе социальной и </a:t>
            </a:r>
            <a:r>
              <a:rPr lang="ru-RU" sz="1400" dirty="0" err="1"/>
              <a:t>профориентационной</a:t>
            </a:r>
            <a:r>
              <a:rPr lang="ru-RU" sz="1400" dirty="0"/>
              <a:t> работы.</a:t>
            </a:r>
          </a:p>
          <a:p>
            <a:pPr marL="0" indent="0">
              <a:buNone/>
            </a:pPr>
            <a:r>
              <a:rPr lang="ru-RU" sz="1400" b="1" dirty="0"/>
              <a:t>Создание системы межведомственного взаимодействия по профориентации инвалидов  и внедрение модели корпоративного добровольчества патронирует Единая служба социального сопровождения инвалидов Московской области –  портал «ДАР», который разрабатывает дорожную карту </a:t>
            </a:r>
            <a:r>
              <a:rPr lang="ru-RU" sz="1400" b="1" dirty="0" err="1"/>
              <a:t>профориентационной</a:t>
            </a:r>
            <a:r>
              <a:rPr lang="ru-RU" sz="1400" b="1" dirty="0"/>
              <a:t>  деятельности инвалидов и маршрут ее реализации.</a:t>
            </a:r>
          </a:p>
          <a:p>
            <a:endParaRPr lang="ru-RU" sz="1400" b="1" dirty="0"/>
          </a:p>
        </p:txBody>
      </p:sp>
      <p:pic>
        <p:nvPicPr>
          <p:cNvPr id="1026" name="Picture 2" descr="C:\Users\SavinAK\Desktop\DSC_04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4581128"/>
            <a:ext cx="1512168" cy="222865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avinAK\Desktop\DSC_04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8424" y="4725144"/>
            <a:ext cx="3163568" cy="210904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657528" y="4910624"/>
            <a:ext cx="4248864" cy="1569660"/>
          </a:xfrm>
          <a:prstGeom prst="rect">
            <a:avLst/>
          </a:prstGeom>
        </p:spPr>
        <p:txBody>
          <a:bodyPr wrap="square">
            <a:spAutoFit/>
          </a:bodyPr>
          <a:lstStyle/>
          <a:p>
            <a:pPr algn="ctr"/>
            <a:r>
              <a:rPr lang="ru-RU" sz="1200" b="1" dirty="0">
                <a:solidFill>
                  <a:schemeClr val="accent4">
                    <a:lumMod val="50000"/>
                  </a:schemeClr>
                </a:solidFill>
              </a:rPr>
              <a:t>Согласованность действий в интересах молодых людей с ОВЗ дает очевидный социально-экономический эффект: оказывается адресная помощь инвалиду и его семье, положительно решается проблема его будущего трудоустройства, предприятие получает готовых специалистов-профессионалов, общество  – решает одну из важнейших нравственных задач – повышение качества жизни инвалидов. </a:t>
            </a:r>
          </a:p>
        </p:txBody>
      </p:sp>
    </p:spTree>
    <p:extLst>
      <p:ext uri="{BB962C8B-B14F-4D97-AF65-F5344CB8AC3E}">
        <p14:creationId xmlns:p14="http://schemas.microsoft.com/office/powerpoint/2010/main" val="21570343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8873" y="116632"/>
            <a:ext cx="8686800" cy="838200"/>
          </a:xfrm>
        </p:spPr>
        <p:txBody>
          <a:bodyPr>
            <a:normAutofit fontScale="90000"/>
          </a:bodyPr>
          <a:lstStyle/>
          <a:p>
            <a:pPr algn="ctr"/>
            <a:r>
              <a:rPr lang="ru-RU" dirty="0"/>
              <a:t>изготовления чайной розы из </a:t>
            </a:r>
            <a:r>
              <a:rPr lang="ru-RU" dirty="0" err="1"/>
              <a:t>фоамирана</a:t>
            </a:r>
            <a:endParaRPr lang="ru-RU" dirty="0"/>
          </a:p>
        </p:txBody>
      </p:sp>
      <p:sp>
        <p:nvSpPr>
          <p:cNvPr id="3" name="Объект 2"/>
          <p:cNvSpPr>
            <a:spLocks noGrp="1"/>
          </p:cNvSpPr>
          <p:nvPr>
            <p:ph idx="1"/>
          </p:nvPr>
        </p:nvSpPr>
        <p:spPr>
          <a:xfrm>
            <a:off x="228600" y="1052737"/>
            <a:ext cx="7007696" cy="3024336"/>
          </a:xfrm>
        </p:spPr>
        <p:txBody>
          <a:bodyPr>
            <a:normAutofit fontScale="77500" lnSpcReduction="20000"/>
          </a:bodyPr>
          <a:lstStyle/>
          <a:p>
            <a:pPr marL="0" indent="0">
              <a:buNone/>
            </a:pPr>
            <a:r>
              <a:rPr lang="ru-RU" b="1" dirty="0"/>
              <a:t>Для создания ростовой гигантской чайной розы из </a:t>
            </a:r>
            <a:r>
              <a:rPr lang="ru-RU" b="1" dirty="0" err="1"/>
              <a:t>фоамирана</a:t>
            </a:r>
            <a:r>
              <a:rPr lang="ru-RU" b="1" dirty="0"/>
              <a:t> вам понадобится:</a:t>
            </a:r>
          </a:p>
          <a:p>
            <a:pPr marL="0" indent="0">
              <a:buNone/>
            </a:pPr>
            <a:r>
              <a:rPr lang="ru-RU" dirty="0"/>
              <a:t>0,5 листа зеленого фоамирана;4 листа розового фоамирана;3 метра </a:t>
            </a:r>
            <a:r>
              <a:rPr lang="ru-RU" dirty="0" err="1"/>
              <a:t>металло</a:t>
            </a:r>
            <a:r>
              <a:rPr lang="ru-RU" dirty="0"/>
              <a:t>-пластиковой трубы;</a:t>
            </a:r>
          </a:p>
          <a:p>
            <a:pPr marL="0" indent="0">
              <a:buNone/>
            </a:pPr>
            <a:r>
              <a:rPr lang="ru-RU" dirty="0"/>
              <a:t>клей секундный и горячий пистолет; зеленная тейп лента; кусочек скотча</a:t>
            </a:r>
            <a:r>
              <a:rPr lang="ru-RU" dirty="0" smtClean="0"/>
              <a:t>; зеленая гофрированная </a:t>
            </a:r>
            <a:r>
              <a:rPr lang="ru-RU" dirty="0"/>
              <a:t>бумага; картон; </a:t>
            </a:r>
            <a:r>
              <a:rPr lang="ru-RU" dirty="0" err="1"/>
              <a:t>степлер</a:t>
            </a:r>
            <a:r>
              <a:rPr lang="ru-RU" dirty="0"/>
              <a:t>; 6-7 трубочек из газет или картон.</a:t>
            </a:r>
          </a:p>
          <a:p>
            <a:endParaRPr lang="ru-RU" dirty="0"/>
          </a:p>
        </p:txBody>
      </p:sp>
      <p:sp>
        <p:nvSpPr>
          <p:cNvPr id="4" name="Прямоугольник 3"/>
          <p:cNvSpPr/>
          <p:nvPr/>
        </p:nvSpPr>
        <p:spPr>
          <a:xfrm>
            <a:off x="179512" y="3861048"/>
            <a:ext cx="4572000" cy="3046988"/>
          </a:xfrm>
          <a:prstGeom prst="rect">
            <a:avLst/>
          </a:prstGeom>
        </p:spPr>
        <p:txBody>
          <a:bodyPr>
            <a:spAutoFit/>
          </a:bodyPr>
          <a:lstStyle/>
          <a:p>
            <a:r>
              <a:rPr lang="ru-RU" sz="1600" b="1" dirty="0">
                <a:solidFill>
                  <a:schemeClr val="accent6">
                    <a:lumMod val="50000"/>
                  </a:schemeClr>
                </a:solidFill>
              </a:rPr>
              <a:t>Цифровые значения положительного использования инновационной технологии с детьми с ОВЗ и их родителями:</a:t>
            </a:r>
          </a:p>
          <a:p>
            <a:pPr marL="285750" indent="-285750">
              <a:buFont typeface="Wingdings" pitchFamily="2" charset="2"/>
              <a:buChar char="ü"/>
            </a:pPr>
            <a:r>
              <a:rPr lang="ru-RU" sz="1600" b="1" dirty="0">
                <a:solidFill>
                  <a:schemeClr val="accent6">
                    <a:lumMod val="50000"/>
                  </a:schemeClr>
                </a:solidFill>
              </a:rPr>
              <a:t>Участвуют в реализации проекта – 20 несовершеннолетних </a:t>
            </a:r>
          </a:p>
          <a:p>
            <a:pPr marL="285750" indent="-285750">
              <a:buFont typeface="Wingdings" pitchFamily="2" charset="2"/>
              <a:buChar char="ü"/>
            </a:pPr>
            <a:r>
              <a:rPr lang="ru-RU" sz="1600" b="1" dirty="0">
                <a:solidFill>
                  <a:schemeClr val="accent6">
                    <a:lumMod val="50000"/>
                  </a:schemeClr>
                </a:solidFill>
              </a:rPr>
              <a:t>Развитие мелкой моторики, творчества и самовыражения – 100%</a:t>
            </a:r>
          </a:p>
          <a:p>
            <a:pPr marL="285750" indent="-285750">
              <a:buFont typeface="Wingdings" pitchFamily="2" charset="2"/>
              <a:buChar char="ü"/>
            </a:pPr>
            <a:r>
              <a:rPr lang="ru-RU" sz="1600" b="1" dirty="0">
                <a:solidFill>
                  <a:schemeClr val="accent6">
                    <a:lumMod val="50000"/>
                  </a:schemeClr>
                </a:solidFill>
              </a:rPr>
              <a:t>Эмоционально-положительный настрой – 100%</a:t>
            </a:r>
          </a:p>
          <a:p>
            <a:pPr marL="285750" indent="-285750">
              <a:buFont typeface="Wingdings" pitchFamily="2" charset="2"/>
              <a:buChar char="ü"/>
            </a:pPr>
            <a:r>
              <a:rPr lang="ru-RU" sz="1600" b="1" dirty="0">
                <a:solidFill>
                  <a:schemeClr val="accent6">
                    <a:lumMod val="50000"/>
                  </a:schemeClr>
                </a:solidFill>
              </a:rPr>
              <a:t>Установлены детско-родительские отношения 100%</a:t>
            </a:r>
          </a:p>
          <a:p>
            <a:pPr marL="285750" indent="-285750">
              <a:buFont typeface="Wingdings" pitchFamily="2" charset="2"/>
              <a:buChar char="ü"/>
            </a:pPr>
            <a:r>
              <a:rPr lang="ru-RU" sz="1600" b="1" dirty="0">
                <a:solidFill>
                  <a:schemeClr val="accent6">
                    <a:lumMod val="50000"/>
                  </a:schemeClr>
                </a:solidFill>
              </a:rPr>
              <a:t>Социально адаптированы 100%</a:t>
            </a:r>
          </a:p>
        </p:txBody>
      </p:sp>
      <p:pic>
        <p:nvPicPr>
          <p:cNvPr id="2050" name="Picture 2" descr="C:\Users\SavinAK\Desktop\ростовая роза.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86825" y="1196752"/>
            <a:ext cx="1728192" cy="230425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avinAK\Desktop\Специалист по реализации проекта.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6056" y="3789040"/>
            <a:ext cx="3938961" cy="2954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406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86800" cy="838200"/>
          </a:xfrm>
        </p:spPr>
        <p:txBody>
          <a:bodyPr>
            <a:normAutofit fontScale="90000"/>
          </a:bodyPr>
          <a:lstStyle/>
          <a:p>
            <a:pPr algn="ctr"/>
            <a:r>
              <a:rPr lang="ru-RU" b="1" dirty="0">
                <a:effectLst/>
              </a:rPr>
              <a:t>«Мобильный центр социальных услуг» </a:t>
            </a:r>
            <a:r>
              <a:rPr lang="ru-RU" b="1" dirty="0" smtClean="0">
                <a:effectLst/>
              </a:rPr>
              <a:t/>
            </a:r>
            <a:br>
              <a:rPr lang="ru-RU" b="1" dirty="0" smtClean="0">
                <a:effectLst/>
              </a:rPr>
            </a:br>
            <a:r>
              <a:rPr lang="ru-RU" b="1" dirty="0" smtClean="0">
                <a:effectLst/>
              </a:rPr>
              <a:t>(«</a:t>
            </a:r>
            <a:r>
              <a:rPr lang="ru-RU" b="1" dirty="0">
                <a:effectLst/>
              </a:rPr>
              <a:t>МЦСУ»)</a:t>
            </a:r>
            <a:endParaRPr lang="ru-RU" dirty="0"/>
          </a:p>
        </p:txBody>
      </p:sp>
      <p:sp>
        <p:nvSpPr>
          <p:cNvPr id="3" name="Объект 2"/>
          <p:cNvSpPr>
            <a:spLocks noGrp="1"/>
          </p:cNvSpPr>
          <p:nvPr>
            <p:ph idx="1"/>
          </p:nvPr>
        </p:nvSpPr>
        <p:spPr>
          <a:xfrm>
            <a:off x="12576" y="982777"/>
            <a:ext cx="7612330" cy="4525963"/>
          </a:xfrm>
        </p:spPr>
        <p:txBody>
          <a:bodyPr>
            <a:noAutofit/>
          </a:bodyPr>
          <a:lstStyle/>
          <a:p>
            <a:pPr marL="0" indent="0">
              <a:buNone/>
            </a:pPr>
            <a:r>
              <a:rPr lang="ru-RU" sz="1700" dirty="0" smtClean="0"/>
              <a:t>Это приложение,  целью которого является  организация предоставления гражданам Московской области  социальных  услуг с использованием мобильных устройств  на базе операционных систем </a:t>
            </a:r>
            <a:r>
              <a:rPr lang="ru-RU" sz="1700" dirty="0" err="1" smtClean="0"/>
              <a:t>iOS</a:t>
            </a:r>
            <a:r>
              <a:rPr lang="ru-RU" sz="1700" dirty="0" smtClean="0"/>
              <a:t> и </a:t>
            </a:r>
            <a:r>
              <a:rPr lang="ru-RU" sz="1700" dirty="0" err="1" smtClean="0"/>
              <a:t>Android</a:t>
            </a:r>
            <a:r>
              <a:rPr lang="ru-RU" sz="1700" dirty="0" smtClean="0"/>
              <a:t> .  Приложение    «МЦСУ»  позволяет оперативно отыскать  и быстро заказать востребованную  социальную услугу с помощью мобильного телефона.</a:t>
            </a:r>
          </a:p>
          <a:p>
            <a:pPr marL="0" indent="0">
              <a:buNone/>
            </a:pPr>
            <a:r>
              <a:rPr lang="ru-RU" sz="1700" b="1" dirty="0" smtClean="0"/>
              <a:t>Задачи: </a:t>
            </a:r>
          </a:p>
          <a:p>
            <a:pPr>
              <a:buFont typeface="Wingdings" pitchFamily="2" charset="2"/>
              <a:buChar char="Ø"/>
            </a:pPr>
            <a:r>
              <a:rPr lang="ru-RU" sz="1700" dirty="0" smtClean="0"/>
              <a:t>предоставления оперативной социальной помощи в оказании услуг: сиделки, социального такси,  технических средств реабилитации, помощи волонтеров и  связи с круглосуточной службой социального сопровождения «Система Забота»;</a:t>
            </a:r>
          </a:p>
          <a:p>
            <a:pPr>
              <a:buFont typeface="Wingdings" pitchFamily="2" charset="2"/>
              <a:buChar char="Ø"/>
            </a:pPr>
            <a:r>
              <a:rPr lang="ru-RU" sz="1700" dirty="0" smtClean="0"/>
              <a:t>обеспечение доступности социальных услуг для широкого круга граждан Московской области, ,преодоление информационно-коммуникативных барьеров, создание комфортной информационной среды. </a:t>
            </a:r>
          </a:p>
          <a:p>
            <a:pPr>
              <a:buFont typeface="Wingdings" pitchFamily="2" charset="2"/>
              <a:buChar char="Ø"/>
            </a:pPr>
            <a:r>
              <a:rPr lang="ru-RU" sz="1700" dirty="0" smtClean="0"/>
              <a:t>повышения информированности граждан о социальном пространстве МО, о социальных учреждениях  и предоставляемых ими социальных услугах;</a:t>
            </a:r>
          </a:p>
          <a:p>
            <a:pPr>
              <a:buFont typeface="Wingdings" pitchFamily="2" charset="2"/>
              <a:buChar char="Ø"/>
            </a:pPr>
            <a:r>
              <a:rPr lang="ru-RU" sz="1700" dirty="0" smtClean="0"/>
              <a:t>расширение аудитории получателей социальных услуг.</a:t>
            </a:r>
            <a:endParaRPr lang="ru-RU" sz="1700" dirty="0"/>
          </a:p>
        </p:txBody>
      </p:sp>
      <p:pic>
        <p:nvPicPr>
          <p:cNvPr id="3074" name="Picture 2" descr="C:\Users\SavinAK\Desktop\scr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8344" y="1268760"/>
            <a:ext cx="1381655" cy="245627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SavinAK\Desktop\scr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2553" y="4149080"/>
            <a:ext cx="1416745" cy="251865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SavinAK\Desktop\5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783" y="5482169"/>
            <a:ext cx="1693882" cy="129391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818049" y="5590520"/>
            <a:ext cx="5806857" cy="1077218"/>
          </a:xfrm>
          <a:prstGeom prst="rect">
            <a:avLst/>
          </a:prstGeom>
        </p:spPr>
        <p:txBody>
          <a:bodyPr wrap="square">
            <a:spAutoFit/>
          </a:bodyPr>
          <a:lstStyle/>
          <a:p>
            <a:r>
              <a:rPr lang="ru-RU" sz="1600" b="1" dirty="0" smtClean="0">
                <a:solidFill>
                  <a:schemeClr val="accent3">
                    <a:lumMod val="50000"/>
                  </a:schemeClr>
                </a:solidFill>
              </a:rPr>
              <a:t>Охват </a:t>
            </a:r>
            <a:r>
              <a:rPr lang="ru-RU" sz="1600" b="1" dirty="0">
                <a:solidFill>
                  <a:schemeClr val="accent3">
                    <a:lumMod val="50000"/>
                  </a:schemeClr>
                </a:solidFill>
              </a:rPr>
              <a:t>проекта (аудитория): Люди с инвалидностью, граждане старшего поколения, получатели социальных услуг,  граждане  Московской области, нуждающиеся в тех или иных видах социальных услуг, социальной помощи и поддержке.</a:t>
            </a:r>
          </a:p>
        </p:txBody>
      </p:sp>
    </p:spTree>
    <p:extLst>
      <p:ext uri="{BB962C8B-B14F-4D97-AF65-F5344CB8AC3E}">
        <p14:creationId xmlns:p14="http://schemas.microsoft.com/office/powerpoint/2010/main" val="36367625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675"/>
            <a:ext cx="8686800" cy="838200"/>
          </a:xfrm>
        </p:spPr>
        <p:txBody>
          <a:bodyPr>
            <a:normAutofit fontScale="90000"/>
          </a:bodyPr>
          <a:lstStyle/>
          <a:p>
            <a:pPr algn="ctr"/>
            <a:r>
              <a:rPr lang="ru-RU" dirty="0"/>
              <a:t/>
            </a:r>
            <a:br>
              <a:rPr lang="ru-RU" dirty="0"/>
            </a:br>
            <a:r>
              <a:rPr lang="ru-RU" dirty="0"/>
              <a:t> </a:t>
            </a:r>
            <a:r>
              <a:rPr lang="ru-RU" dirty="0" smtClean="0"/>
              <a:t>«</a:t>
            </a:r>
            <a:r>
              <a:rPr lang="ru-RU" b="1" dirty="0" smtClean="0"/>
              <a:t>БИЛОТЕРАПИЯ»</a:t>
            </a:r>
            <a:endParaRPr lang="ru-RU" dirty="0"/>
          </a:p>
        </p:txBody>
      </p:sp>
      <p:sp>
        <p:nvSpPr>
          <p:cNvPr id="3" name="Объект 2"/>
          <p:cNvSpPr>
            <a:spLocks noGrp="1"/>
          </p:cNvSpPr>
          <p:nvPr>
            <p:ph idx="1"/>
          </p:nvPr>
        </p:nvSpPr>
        <p:spPr>
          <a:xfrm>
            <a:off x="-11562" y="908720"/>
            <a:ext cx="8686800" cy="4680520"/>
          </a:xfrm>
        </p:spPr>
        <p:txBody>
          <a:bodyPr>
            <a:normAutofit fontScale="47500" lnSpcReduction="20000"/>
          </a:bodyPr>
          <a:lstStyle/>
          <a:p>
            <a:endParaRPr lang="ru-RU" dirty="0"/>
          </a:p>
          <a:p>
            <a:pPr marL="0" indent="0">
              <a:buNone/>
            </a:pPr>
            <a:r>
              <a:rPr lang="ru-RU" b="1" dirty="0" smtClean="0"/>
              <a:t>БИЛОТЕРАПИЯ</a:t>
            </a:r>
            <a:r>
              <a:rPr lang="ru-RU" dirty="0" smtClean="0"/>
              <a:t> </a:t>
            </a:r>
            <a:r>
              <a:rPr lang="ru-RU" dirty="0"/>
              <a:t>– новое направление в </a:t>
            </a:r>
            <a:r>
              <a:rPr lang="ru-RU" dirty="0" err="1"/>
              <a:t>звукотерапии</a:t>
            </a:r>
            <a:r>
              <a:rPr lang="ru-RU" dirty="0"/>
              <a:t>, основанное на использовании акустических вибраций, исходящих от плоских колоколов, настроенных на </a:t>
            </a:r>
            <a:r>
              <a:rPr lang="ru-RU" dirty="0" err="1"/>
              <a:t>биоэффективные</a:t>
            </a:r>
            <a:r>
              <a:rPr lang="ru-RU" dirty="0"/>
              <a:t> частоты и обладающих уникальными акустическими свойствами. Позволяет без применения медикаментов и без прикосновения к телу человека оказывать многоплановое благотворное воздействие на психоэмоциональное и физическое состояние человека. </a:t>
            </a:r>
          </a:p>
          <a:p>
            <a:pPr marL="0" indent="0">
              <a:buNone/>
            </a:pPr>
            <a:r>
              <a:rPr lang="ru-RU" b="1" dirty="0"/>
              <a:t>Автор БИЛОТЕРАПИИ</a:t>
            </a:r>
            <a:r>
              <a:rPr lang="ru-RU" dirty="0"/>
              <a:t> Дорошкевич Александр http://drevoroda.ru/about/who/doroshkevich.html </a:t>
            </a:r>
          </a:p>
          <a:p>
            <a:pPr marL="0" indent="0">
              <a:buNone/>
            </a:pPr>
            <a:r>
              <a:rPr lang="ru-RU" dirty="0"/>
              <a:t>Накоплен положительный опыт применения БИЛОТЕРАПИИ при проведении коррекционной работы с особенными детьми при таких заболеваниях как ДЦП, Аутизм, Синдром Дауна, ЗПР и некоторых других в детском реабилитационном центре «Оптимист» (Сергиев Посад) и ООО «Социальное предприятие «Центр Здоровья» (</a:t>
            </a:r>
            <a:r>
              <a:rPr lang="ru-RU" dirty="0" err="1"/>
              <a:t>г.Таганрог</a:t>
            </a:r>
            <a:r>
              <a:rPr lang="ru-RU" dirty="0"/>
              <a:t>). </a:t>
            </a:r>
          </a:p>
          <a:p>
            <a:pPr marL="0" indent="0">
              <a:buNone/>
            </a:pPr>
            <a:endParaRPr lang="ru-RU" dirty="0" smtClean="0"/>
          </a:p>
          <a:p>
            <a:pPr marL="0" indent="0">
              <a:buNone/>
            </a:pPr>
            <a:r>
              <a:rPr lang="ru-RU" dirty="0" smtClean="0"/>
              <a:t>После </a:t>
            </a:r>
            <a:r>
              <a:rPr lang="ru-RU" dirty="0"/>
              <a:t>проведения сеансов БИЛОТЕРАПИИ отмечаются </a:t>
            </a:r>
            <a:r>
              <a:rPr lang="ru-RU" b="1" dirty="0"/>
              <a:t>следующие изменения</a:t>
            </a:r>
            <a:r>
              <a:rPr lang="ru-RU" dirty="0"/>
              <a:t>: </a:t>
            </a:r>
          </a:p>
          <a:p>
            <a:pPr>
              <a:buFont typeface="Wingdings" pitchFamily="2" charset="2"/>
              <a:buChar char="Ø"/>
            </a:pPr>
            <a:r>
              <a:rPr lang="ru-RU" dirty="0" smtClean="0"/>
              <a:t>уменьшается </a:t>
            </a:r>
            <a:r>
              <a:rPr lang="ru-RU" dirty="0" err="1"/>
              <a:t>спастика</a:t>
            </a:r>
            <a:r>
              <a:rPr lang="ru-RU" dirty="0"/>
              <a:t> рук и ног, а также </a:t>
            </a:r>
            <a:r>
              <a:rPr lang="ru-RU" dirty="0" err="1"/>
              <a:t>челюстна</a:t>
            </a:r>
            <a:r>
              <a:rPr lang="ru-RU" dirty="0"/>
              <a:t>-лицевая; </a:t>
            </a:r>
          </a:p>
          <a:p>
            <a:pPr>
              <a:buFont typeface="Wingdings" pitchFamily="2" charset="2"/>
              <a:buChar char="Ø"/>
            </a:pPr>
            <a:r>
              <a:rPr lang="ru-RU" dirty="0" smtClean="0"/>
              <a:t>у </a:t>
            </a:r>
            <a:r>
              <a:rPr lang="ru-RU" dirty="0"/>
              <a:t>многих не говорящих деток появляются новые звуки, слога; </a:t>
            </a:r>
          </a:p>
          <a:p>
            <a:pPr>
              <a:buFont typeface="Wingdings" pitchFamily="2" charset="2"/>
              <a:buChar char="Ø"/>
            </a:pPr>
            <a:r>
              <a:rPr lang="ru-RU" dirty="0" smtClean="0"/>
              <a:t>улучшается </a:t>
            </a:r>
            <a:r>
              <a:rPr lang="ru-RU" dirty="0"/>
              <a:t>качество и продолжительность сна; </a:t>
            </a:r>
          </a:p>
          <a:p>
            <a:pPr>
              <a:buFont typeface="Wingdings" pitchFamily="2" charset="2"/>
              <a:buChar char="Ø"/>
            </a:pPr>
            <a:r>
              <a:rPr lang="ru-RU" dirty="0" smtClean="0"/>
              <a:t>уменьшаются </a:t>
            </a:r>
            <a:r>
              <a:rPr lang="ru-RU" dirty="0"/>
              <a:t>страхи и тревога, улучшается психоэмоциональное состояние; </a:t>
            </a:r>
          </a:p>
          <a:p>
            <a:pPr>
              <a:buFont typeface="Wingdings" pitchFamily="2" charset="2"/>
              <a:buChar char="Ø"/>
            </a:pPr>
            <a:r>
              <a:rPr lang="ru-RU" dirty="0" smtClean="0"/>
              <a:t>уменьшается </a:t>
            </a:r>
            <a:r>
              <a:rPr lang="ru-RU" dirty="0"/>
              <a:t>болезненная чувствительность к звукам - </a:t>
            </a:r>
            <a:r>
              <a:rPr lang="ru-RU" dirty="0" err="1"/>
              <a:t>гиперакузия</a:t>
            </a:r>
            <a:r>
              <a:rPr lang="ru-RU" dirty="0"/>
              <a:t>; </a:t>
            </a:r>
          </a:p>
          <a:p>
            <a:pPr>
              <a:buFont typeface="Wingdings" pitchFamily="2" charset="2"/>
              <a:buChar char="Ø"/>
            </a:pPr>
            <a:r>
              <a:rPr lang="ru-RU" dirty="0" smtClean="0"/>
              <a:t>улучшается </a:t>
            </a:r>
            <a:r>
              <a:rPr lang="ru-RU" dirty="0"/>
              <a:t>координация движения при </a:t>
            </a:r>
            <a:r>
              <a:rPr lang="ru-RU" dirty="0" err="1"/>
              <a:t>гиперкинетической</a:t>
            </a:r>
            <a:r>
              <a:rPr lang="ru-RU" dirty="0"/>
              <a:t> форме ДЦП; </a:t>
            </a:r>
          </a:p>
          <a:p>
            <a:pPr>
              <a:buFont typeface="Wingdings" pitchFamily="2" charset="2"/>
              <a:buChar char="Ø"/>
            </a:pPr>
            <a:r>
              <a:rPr lang="ru-RU" dirty="0" smtClean="0"/>
              <a:t>улучшается </a:t>
            </a:r>
            <a:r>
              <a:rPr lang="ru-RU" dirty="0"/>
              <a:t>внимание, усидчивость, способность к обучению. </a:t>
            </a:r>
          </a:p>
        </p:txBody>
      </p:sp>
      <p:sp>
        <p:nvSpPr>
          <p:cNvPr id="4" name="Прямоугольник 3"/>
          <p:cNvSpPr/>
          <p:nvPr/>
        </p:nvSpPr>
        <p:spPr>
          <a:xfrm>
            <a:off x="65695" y="5257510"/>
            <a:ext cx="6768752" cy="1477328"/>
          </a:xfrm>
          <a:prstGeom prst="rect">
            <a:avLst/>
          </a:prstGeom>
        </p:spPr>
        <p:txBody>
          <a:bodyPr wrap="square">
            <a:spAutoFit/>
          </a:bodyPr>
          <a:lstStyle/>
          <a:p>
            <a:r>
              <a:rPr lang="ru-RU" b="1" dirty="0">
                <a:solidFill>
                  <a:schemeClr val="accent6">
                    <a:lumMod val="50000"/>
                  </a:schemeClr>
                </a:solidFill>
              </a:rPr>
              <a:t>Таким образом, БИЛОТЕРАПИЯ является эффективным инструментом, с помощью которого возможно создание для особенных детей оптимальных условий для раскрытия потенциальных возможностей и развития способности жить в обществе самостоятельно. </a:t>
            </a:r>
          </a:p>
        </p:txBody>
      </p:sp>
      <p:pic>
        <p:nvPicPr>
          <p:cNvPr id="4098" name="Picture 2" descr="C:\Users\SavinAK\Desktop\QIP Shot - Screen 3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2996952"/>
            <a:ext cx="1676445" cy="223893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SavinAK\Desktop\IMG_997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0573" y="5316121"/>
            <a:ext cx="2040160" cy="1360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18693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86800" cy="838200"/>
          </a:xfrm>
        </p:spPr>
        <p:txBody>
          <a:bodyPr/>
          <a:lstStyle/>
          <a:p>
            <a:pPr algn="ctr"/>
            <a:r>
              <a:rPr lang="ru-RU" dirty="0" smtClean="0">
                <a:effectLst/>
              </a:rPr>
              <a:t>«мультипликация </a:t>
            </a:r>
            <a:r>
              <a:rPr lang="ru-RU" dirty="0">
                <a:effectLst/>
              </a:rPr>
              <a:t>руками </a:t>
            </a:r>
            <a:r>
              <a:rPr lang="ru-RU" dirty="0" smtClean="0">
                <a:effectLst/>
              </a:rPr>
              <a:t>ребенка»</a:t>
            </a:r>
            <a:endParaRPr lang="ru-RU" dirty="0"/>
          </a:p>
        </p:txBody>
      </p:sp>
      <p:sp>
        <p:nvSpPr>
          <p:cNvPr id="3" name="Объект 2"/>
          <p:cNvSpPr>
            <a:spLocks noGrp="1"/>
          </p:cNvSpPr>
          <p:nvPr>
            <p:ph idx="1"/>
          </p:nvPr>
        </p:nvSpPr>
        <p:spPr>
          <a:xfrm>
            <a:off x="251520" y="836712"/>
            <a:ext cx="8686800" cy="4525963"/>
          </a:xfrm>
        </p:spPr>
        <p:txBody>
          <a:bodyPr>
            <a:normAutofit fontScale="77500" lnSpcReduction="20000"/>
          </a:bodyPr>
          <a:lstStyle/>
          <a:p>
            <a:pPr marL="0" indent="0">
              <a:buNone/>
            </a:pPr>
            <a:endParaRPr lang="ru-RU" dirty="0"/>
          </a:p>
          <a:p>
            <a:pPr marL="0" indent="0">
              <a:buNone/>
            </a:pPr>
            <a:r>
              <a:rPr lang="ru-RU" dirty="0"/>
              <a:t>Создание мультиков руками ребенка  - это один из универсальных способов реабилитации и творческой социализации детей, находящихся в трудной жизненной ситуации.</a:t>
            </a:r>
          </a:p>
          <a:p>
            <a:pPr marL="0" indent="0">
              <a:buNone/>
            </a:pPr>
            <a:r>
              <a:rPr lang="ru-RU" dirty="0"/>
              <a:t>Детская мультипликация - процесс освоения новых технологий. При котором  у детей с </a:t>
            </a:r>
            <a:r>
              <a:rPr lang="ru-RU" dirty="0" err="1"/>
              <a:t>психотравмой</a:t>
            </a:r>
            <a:r>
              <a:rPr lang="ru-RU" dirty="0"/>
              <a:t> корректируется эмоциональный фон, уходит агрессия, мысли о насилии сменяются представлениями о дружбе, радости, красоте. Происходит положительное развитие эмоционально-волевой сферы, развивается </a:t>
            </a:r>
            <a:r>
              <a:rPr lang="ru-RU" dirty="0" err="1"/>
              <a:t>эмпатия</a:t>
            </a:r>
            <a:r>
              <a:rPr lang="ru-RU" dirty="0"/>
              <a:t> – сопереживание эмоциональному состоянию другого человека. Во время занятия прорабатываются проблемы ребенка. </a:t>
            </a:r>
          </a:p>
          <a:p>
            <a:endParaRPr lang="ru-RU" dirty="0"/>
          </a:p>
        </p:txBody>
      </p:sp>
      <p:pic>
        <p:nvPicPr>
          <p:cNvPr id="5123" name="Picture 3" descr="C:\Users\SavinAK\Desktop\IMG-20180626-WA00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5123945"/>
            <a:ext cx="2233580" cy="1675185"/>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SavinAK\Desktop\IMG-20180626-WA00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5123945"/>
            <a:ext cx="2160240" cy="1566174"/>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483768" y="5168368"/>
            <a:ext cx="4104456" cy="1477328"/>
          </a:xfrm>
          <a:prstGeom prst="rect">
            <a:avLst/>
          </a:prstGeom>
        </p:spPr>
        <p:txBody>
          <a:bodyPr wrap="square">
            <a:spAutoFit/>
          </a:bodyPr>
          <a:lstStyle/>
          <a:p>
            <a:pPr algn="ctr"/>
            <a:r>
              <a:rPr lang="ru-RU" b="1" dirty="0">
                <a:solidFill>
                  <a:schemeClr val="accent3">
                    <a:lumMod val="50000"/>
                  </a:schemeClr>
                </a:solidFill>
              </a:rPr>
              <a:t>Положительная динамика после применения такой технологии наблюдалась у 80% от общего числа несовершеннолетних, прошедших социальную реабилитацию в центре.</a:t>
            </a:r>
          </a:p>
        </p:txBody>
      </p:sp>
    </p:spTree>
    <p:extLst>
      <p:ext uri="{BB962C8B-B14F-4D97-AF65-F5344CB8AC3E}">
        <p14:creationId xmlns:p14="http://schemas.microsoft.com/office/powerpoint/2010/main" val="7379188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SavinAK\Desktop\13страниц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1153126"/>
            <a:ext cx="3835203" cy="271131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lstStyle/>
          <a:p>
            <a:pPr algn="ctr"/>
            <a:r>
              <a:rPr lang="ru-RU" dirty="0" smtClean="0">
                <a:effectLst/>
              </a:rPr>
              <a:t>«Империя ремесел»</a:t>
            </a:r>
            <a:endParaRPr lang="ru-RU" dirty="0"/>
          </a:p>
        </p:txBody>
      </p:sp>
      <p:sp>
        <p:nvSpPr>
          <p:cNvPr id="3" name="Объект 2"/>
          <p:cNvSpPr>
            <a:spLocks noGrp="1"/>
          </p:cNvSpPr>
          <p:nvPr>
            <p:ph idx="1"/>
          </p:nvPr>
        </p:nvSpPr>
        <p:spPr>
          <a:xfrm>
            <a:off x="251520" y="1124744"/>
            <a:ext cx="8686800" cy="5805264"/>
          </a:xfrm>
        </p:spPr>
        <p:txBody>
          <a:bodyPr>
            <a:normAutofit fontScale="55000" lnSpcReduction="20000"/>
          </a:bodyPr>
          <a:lstStyle/>
          <a:p>
            <a:pPr marL="0" indent="0">
              <a:buNone/>
            </a:pPr>
            <a:r>
              <a:rPr lang="ru-RU" b="1" dirty="0" smtClean="0"/>
              <a:t>В </a:t>
            </a:r>
            <a:r>
              <a:rPr lang="ru-RU" b="1" dirty="0"/>
              <a:t>мастерских открыты следующие отделения:</a:t>
            </a:r>
          </a:p>
          <a:p>
            <a:pPr>
              <a:buFont typeface="Wingdings" pitchFamily="2" charset="2"/>
              <a:buChar char="Ø"/>
            </a:pPr>
            <a:r>
              <a:rPr lang="ru-RU" dirty="0" smtClean="0"/>
              <a:t>Отделение </a:t>
            </a:r>
            <a:r>
              <a:rPr lang="ru-RU" dirty="0"/>
              <a:t>растениеводства                 </a:t>
            </a:r>
            <a:endParaRPr lang="ru-RU" dirty="0" smtClean="0"/>
          </a:p>
          <a:p>
            <a:pPr>
              <a:buFont typeface="Wingdings" pitchFamily="2" charset="2"/>
              <a:buChar char="Ø"/>
            </a:pPr>
            <a:r>
              <a:rPr lang="ru-RU" dirty="0" smtClean="0"/>
              <a:t>Отделение </a:t>
            </a:r>
            <a:r>
              <a:rPr lang="ru-RU" dirty="0"/>
              <a:t>деревообработки  </a:t>
            </a:r>
          </a:p>
          <a:p>
            <a:pPr>
              <a:buFont typeface="Wingdings" pitchFamily="2" charset="2"/>
              <a:buChar char="Ø"/>
            </a:pPr>
            <a:r>
              <a:rPr lang="ru-RU" dirty="0" smtClean="0"/>
              <a:t>Швейное </a:t>
            </a:r>
            <a:r>
              <a:rPr lang="ru-RU" dirty="0"/>
              <a:t>отделение                                </a:t>
            </a:r>
            <a:endParaRPr lang="ru-RU" dirty="0" smtClean="0"/>
          </a:p>
          <a:p>
            <a:pPr>
              <a:buFont typeface="Wingdings" pitchFamily="2" charset="2"/>
              <a:buChar char="Ø"/>
            </a:pPr>
            <a:r>
              <a:rPr lang="ru-RU" dirty="0" smtClean="0"/>
              <a:t>Свечное </a:t>
            </a:r>
            <a:r>
              <a:rPr lang="ru-RU" dirty="0"/>
              <a:t>производство </a:t>
            </a:r>
          </a:p>
          <a:p>
            <a:pPr>
              <a:buFont typeface="Wingdings" pitchFamily="2" charset="2"/>
              <a:buChar char="Ø"/>
            </a:pPr>
            <a:r>
              <a:rPr lang="ru-RU" dirty="0" smtClean="0"/>
              <a:t>Хозяйственное </a:t>
            </a:r>
            <a:r>
              <a:rPr lang="ru-RU" dirty="0"/>
              <a:t>отделение                       </a:t>
            </a:r>
            <a:endParaRPr lang="ru-RU" dirty="0" smtClean="0"/>
          </a:p>
          <a:p>
            <a:pPr>
              <a:buFont typeface="Wingdings" pitchFamily="2" charset="2"/>
              <a:buChar char="Ø"/>
            </a:pPr>
            <a:r>
              <a:rPr lang="ru-RU" dirty="0" smtClean="0"/>
              <a:t>Театральное </a:t>
            </a:r>
            <a:r>
              <a:rPr lang="ru-RU" dirty="0"/>
              <a:t>отделение </a:t>
            </a:r>
          </a:p>
          <a:p>
            <a:pPr>
              <a:buFont typeface="Wingdings" pitchFamily="2" charset="2"/>
              <a:buChar char="Ø"/>
            </a:pPr>
            <a:r>
              <a:rPr lang="ru-RU" dirty="0" smtClean="0"/>
              <a:t>Отделение </a:t>
            </a:r>
            <a:r>
              <a:rPr lang="ru-RU" dirty="0"/>
              <a:t>“Фотостудия”                       </a:t>
            </a:r>
            <a:endParaRPr lang="ru-RU" dirty="0" smtClean="0"/>
          </a:p>
          <a:p>
            <a:pPr>
              <a:buFont typeface="Wingdings" pitchFamily="2" charset="2"/>
              <a:buChar char="Ø"/>
            </a:pPr>
            <a:r>
              <a:rPr lang="ru-RU" dirty="0" smtClean="0"/>
              <a:t>Отделение обучения</a:t>
            </a:r>
          </a:p>
          <a:p>
            <a:endParaRPr lang="ru-RU" dirty="0" smtClean="0"/>
          </a:p>
          <a:p>
            <a:pPr marL="0" indent="0" algn="just">
              <a:buNone/>
            </a:pPr>
            <a:r>
              <a:rPr lang="x-none"/>
              <a:t>У проекта трудовых мастерских большое будущее</a:t>
            </a:r>
            <a:r>
              <a:rPr lang="ru-RU" dirty="0"/>
              <a:t>. Так как мы</a:t>
            </a:r>
            <a:r>
              <a:rPr lang="x-none"/>
              <a:t> предостав</a:t>
            </a:r>
            <a:r>
              <a:rPr lang="ru-RU" dirty="0" err="1"/>
              <a:t>ляем</a:t>
            </a:r>
            <a:r>
              <a:rPr lang="ru-RU" dirty="0"/>
              <a:t> молодым инвалидам</a:t>
            </a:r>
            <a:r>
              <a:rPr lang="x-none"/>
              <a:t> рабочие места. Сегодня </a:t>
            </a:r>
            <a:r>
              <a:rPr lang="ru-RU" dirty="0"/>
              <a:t> изделия «Империи ремесел»</a:t>
            </a:r>
            <a:r>
              <a:rPr lang="x-none"/>
              <a:t> польз</a:t>
            </a:r>
            <a:r>
              <a:rPr lang="ru-RU" dirty="0" err="1"/>
              <a:t>уются</a:t>
            </a:r>
            <a:r>
              <a:rPr lang="x-none"/>
              <a:t> спросом. А так же мы сотрудничаем с директорами предприятий, главами  администраций, предпринимателями с тем, чтобы они делали заказы, покупали нашу продукцию.</a:t>
            </a:r>
            <a:r>
              <a:rPr lang="ru-RU" dirty="0"/>
              <a:t> </a:t>
            </a:r>
            <a:r>
              <a:rPr lang="x-none" smtClean="0"/>
              <a:t>В </a:t>
            </a:r>
            <a:r>
              <a:rPr lang="x-none"/>
              <a:t>дальнейшем </a:t>
            </a:r>
            <a:r>
              <a:rPr lang="ru-RU" dirty="0"/>
              <a:t>планируется организация «</a:t>
            </a:r>
            <a:r>
              <a:rPr lang="x-none"/>
              <a:t>социально</a:t>
            </a:r>
            <a:r>
              <a:rPr lang="ru-RU" dirty="0"/>
              <a:t>й квартиры</a:t>
            </a:r>
            <a:r>
              <a:rPr lang="ru-RU" dirty="0" smtClean="0"/>
              <a:t>».</a:t>
            </a:r>
            <a:r>
              <a:rPr lang="ru-RU" dirty="0"/>
              <a:t> </a:t>
            </a:r>
            <a:r>
              <a:rPr lang="x-none" smtClean="0"/>
              <a:t>Сегодня </a:t>
            </a:r>
            <a:r>
              <a:rPr lang="x-none"/>
              <a:t>инвалиды живут с родителями. После смерти родителей им прямая дорога в интернат, где не каждый может выжить. А мы будем учить их жить самостоятельно. Если у нас все получится, то пожелание нашего президента:  «Государство должно больше делать для инвалидов и людей с ограниченными возможностями. Должна быть очень важная вещь – создавать условия для работы инвалидов, это вообще ключевой вопрос»,  будет выполнено.  </a:t>
            </a:r>
            <a:endParaRPr lang="ru-RU" dirty="0"/>
          </a:p>
          <a:p>
            <a:endParaRPr lang="ru-RU" dirty="0"/>
          </a:p>
        </p:txBody>
      </p:sp>
      <p:pic>
        <p:nvPicPr>
          <p:cNvPr id="6146" name="Picture 2" descr="C:\Users\SavinAK\Desktop\Р5страница.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347864" y="2348880"/>
            <a:ext cx="1960933" cy="1386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8695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86800" cy="838200"/>
          </a:xfrm>
        </p:spPr>
        <p:txBody>
          <a:bodyPr/>
          <a:lstStyle/>
          <a:p>
            <a:pPr algn="ctr"/>
            <a:r>
              <a:rPr lang="ru-RU" dirty="0" smtClean="0">
                <a:effectLst/>
              </a:rPr>
              <a:t>«</a:t>
            </a:r>
            <a:r>
              <a:rPr lang="ru-RU" dirty="0" err="1" smtClean="0">
                <a:effectLst/>
              </a:rPr>
              <a:t>КУКлы</a:t>
            </a:r>
            <a:r>
              <a:rPr lang="ru-RU" dirty="0" smtClean="0">
                <a:effectLst/>
              </a:rPr>
              <a:t> </a:t>
            </a:r>
            <a:r>
              <a:rPr lang="ru-RU" dirty="0" err="1" smtClean="0">
                <a:effectLst/>
              </a:rPr>
              <a:t>ОБЕРЕГи</a:t>
            </a:r>
            <a:r>
              <a:rPr lang="ru-RU" dirty="0" smtClean="0">
                <a:effectLst/>
              </a:rPr>
              <a:t>»</a:t>
            </a:r>
            <a:endParaRPr lang="ru-RU" dirty="0"/>
          </a:p>
        </p:txBody>
      </p:sp>
      <p:sp>
        <p:nvSpPr>
          <p:cNvPr id="3" name="Объект 2"/>
          <p:cNvSpPr>
            <a:spLocks noGrp="1"/>
          </p:cNvSpPr>
          <p:nvPr>
            <p:ph idx="1"/>
          </p:nvPr>
        </p:nvSpPr>
        <p:spPr>
          <a:xfrm>
            <a:off x="179512" y="1052736"/>
            <a:ext cx="8686800" cy="4525963"/>
          </a:xfrm>
        </p:spPr>
        <p:txBody>
          <a:bodyPr>
            <a:normAutofit fontScale="77500" lnSpcReduction="20000"/>
          </a:bodyPr>
          <a:lstStyle/>
          <a:p>
            <a:pPr marL="0" indent="0">
              <a:buNone/>
            </a:pPr>
            <a:r>
              <a:rPr lang="ru-RU" dirty="0"/>
              <a:t>С января 2018 года, занятия посетило 83 человека, из них на постоянной основе 61 </a:t>
            </a:r>
            <a:r>
              <a:rPr lang="ru-RU" dirty="0" smtClean="0"/>
              <a:t>человек. </a:t>
            </a:r>
            <a:r>
              <a:rPr lang="ru-RU" dirty="0"/>
              <a:t>У 51 посетителя улучшилось соматическое состояние здоровья, </a:t>
            </a:r>
            <a:r>
              <a:rPr lang="ru-RU" dirty="0" smtClean="0"/>
              <a:t>настроение и отношение </a:t>
            </a:r>
            <a:r>
              <a:rPr lang="ru-RU" dirty="0"/>
              <a:t>к окружающему миру. У 45 человек изменилась в лучшую сторону мелкая моторика пальцев рук.</a:t>
            </a:r>
          </a:p>
          <a:p>
            <a:pPr marL="0" indent="0">
              <a:buNone/>
            </a:pPr>
            <a:r>
              <a:rPr lang="ru-RU" dirty="0"/>
              <a:t>При изготовлении кукол-оберегов с лекарственными травами у всех занимающихся изменилась энергетика, появился позитивный настрой. </a:t>
            </a:r>
          </a:p>
          <a:p>
            <a:pPr marL="0" indent="0">
              <a:buNone/>
            </a:pPr>
            <a:r>
              <a:rPr lang="ru-RU" dirty="0"/>
              <a:t>Кроме того 3 человека стали самостоятельно распространять данную технологию среди своих друзей и знакомых. И на каждое новое занятие, изготавливают новую куклу-оберег.</a:t>
            </a:r>
          </a:p>
          <a:p>
            <a:endParaRPr lang="ru-RU" dirty="0"/>
          </a:p>
        </p:txBody>
      </p:sp>
      <p:pic>
        <p:nvPicPr>
          <p:cNvPr id="7170" name="Picture 2" descr="C:\Users\SavinAK\Desktop\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7329" y="4885348"/>
            <a:ext cx="2381027" cy="1698466"/>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SavinAK\Desktop\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885348"/>
            <a:ext cx="2174872" cy="161665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SavinAK\Desktop\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0" y="4733237"/>
            <a:ext cx="1608138" cy="1920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621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SavinAK\Desktop\DSC_31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992" y="4344598"/>
            <a:ext cx="4248472" cy="246200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avinAK\Desktop\DSC_30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4344599"/>
            <a:ext cx="3744416" cy="239677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noAutofit/>
          </a:bodyPr>
          <a:lstStyle/>
          <a:p>
            <a:pPr algn="ctr"/>
            <a:r>
              <a:rPr lang="ru-RU" sz="2800" dirty="0">
                <a:effectLst/>
              </a:rPr>
              <a:t> </a:t>
            </a:r>
            <a:r>
              <a:rPr lang="ru-RU" sz="2800" dirty="0" smtClean="0">
                <a:effectLst/>
              </a:rPr>
              <a:t>«</a:t>
            </a:r>
            <a:r>
              <a:rPr lang="ru-RU" sz="2800" b="1" dirty="0" err="1" smtClean="0">
                <a:effectLst/>
              </a:rPr>
              <a:t>Нейрографика</a:t>
            </a:r>
            <a:r>
              <a:rPr lang="ru-RU" sz="2800" b="1" dirty="0" smtClean="0">
                <a:effectLst/>
              </a:rPr>
              <a:t> </a:t>
            </a:r>
            <a:r>
              <a:rPr lang="ru-RU" sz="2800" b="1" dirty="0">
                <a:effectLst/>
              </a:rPr>
              <a:t>для </a:t>
            </a:r>
            <a:r>
              <a:rPr lang="ru-RU" sz="2800" b="1" dirty="0" smtClean="0">
                <a:effectLst/>
              </a:rPr>
              <a:t>пожилых»</a:t>
            </a:r>
            <a:endParaRPr lang="ru-RU" sz="2800" dirty="0"/>
          </a:p>
        </p:txBody>
      </p:sp>
      <p:sp>
        <p:nvSpPr>
          <p:cNvPr id="3" name="Объект 2"/>
          <p:cNvSpPr>
            <a:spLocks noGrp="1"/>
          </p:cNvSpPr>
          <p:nvPr>
            <p:ph idx="1"/>
          </p:nvPr>
        </p:nvSpPr>
        <p:spPr>
          <a:xfrm>
            <a:off x="251520" y="1124744"/>
            <a:ext cx="8686800" cy="1296144"/>
          </a:xfrm>
        </p:spPr>
        <p:txBody>
          <a:bodyPr>
            <a:normAutofit lnSpcReduction="10000"/>
          </a:bodyPr>
          <a:lstStyle/>
          <a:p>
            <a:pPr marL="0" indent="0">
              <a:buNone/>
            </a:pPr>
            <a:r>
              <a:rPr lang="ru-RU" sz="1600" b="1" dirty="0" smtClean="0"/>
              <a:t>Сложное </a:t>
            </a:r>
            <a:r>
              <a:rPr lang="ru-RU" sz="1600" b="1" dirty="0"/>
              <a:t>название метода — это синтез понятий, касающихся высшей нервной деятельности (</a:t>
            </a:r>
            <a:r>
              <a:rPr lang="ru-RU" sz="1600" b="1" dirty="0" err="1"/>
              <a:t>нейро</a:t>
            </a:r>
            <a:r>
              <a:rPr lang="ru-RU" sz="1600" b="1" dirty="0"/>
              <a:t>) и воспроизведения зрительных образов на рисунке (графика). Это один из самых новых и модных психологических методов.  </a:t>
            </a:r>
            <a:r>
              <a:rPr lang="ru-RU" sz="1600" b="1" dirty="0" err="1"/>
              <a:t>Нейрографика</a:t>
            </a:r>
            <a:r>
              <a:rPr lang="ru-RU" sz="1600" b="1" dirty="0"/>
              <a:t> -  авторская методология Павла Пискарева, ректора института интегративной психологии, адаптации и реализации человека, которая помогает визуализировать мысли с помощью рисунка.</a:t>
            </a:r>
          </a:p>
          <a:p>
            <a:pPr marL="0" indent="0">
              <a:buNone/>
            </a:pPr>
            <a:endParaRPr lang="ru-RU" sz="1600" b="1" dirty="0"/>
          </a:p>
          <a:p>
            <a:endParaRPr lang="ru-RU" sz="1600" b="1" dirty="0"/>
          </a:p>
          <a:p>
            <a:endParaRPr lang="ru-RU" sz="1600" b="1" dirty="0" smtClean="0"/>
          </a:p>
          <a:p>
            <a:endParaRPr lang="ru-RU" sz="1600" b="1" dirty="0"/>
          </a:p>
          <a:p>
            <a:endParaRPr lang="ru-RU" sz="1600" b="1" dirty="0"/>
          </a:p>
          <a:p>
            <a:endParaRPr lang="ru-RU" sz="1600" b="1" dirty="0" smtClean="0"/>
          </a:p>
          <a:p>
            <a:endParaRPr lang="ru-RU" sz="1600" b="1" dirty="0"/>
          </a:p>
          <a:p>
            <a:endParaRPr lang="ru-RU" sz="1600" b="1" dirty="0" smtClean="0"/>
          </a:p>
        </p:txBody>
      </p:sp>
      <p:sp>
        <p:nvSpPr>
          <p:cNvPr id="4" name="Прямоугольник 3"/>
          <p:cNvSpPr/>
          <p:nvPr/>
        </p:nvSpPr>
        <p:spPr>
          <a:xfrm>
            <a:off x="251520" y="2276872"/>
            <a:ext cx="8784976" cy="1169551"/>
          </a:xfrm>
          <a:prstGeom prst="rect">
            <a:avLst/>
          </a:prstGeom>
        </p:spPr>
        <p:txBody>
          <a:bodyPr wrap="square">
            <a:spAutoFit/>
          </a:bodyPr>
          <a:lstStyle/>
          <a:p>
            <a:r>
              <a:rPr lang="ru-RU" sz="1400" dirty="0" err="1"/>
              <a:t>Нейрографика</a:t>
            </a:r>
            <a:r>
              <a:rPr lang="ru-RU" sz="1400" dirty="0"/>
              <a:t> помогает навести порядок в жизни и справиться не только с самими проблемами, но и с причинами, которые к ним привели и, несомненно, имеет психотерапевтический эффект.  </a:t>
            </a:r>
          </a:p>
          <a:p>
            <a:r>
              <a:rPr lang="ru-RU" sz="1400" dirty="0"/>
              <a:t>В </a:t>
            </a:r>
            <a:r>
              <a:rPr lang="ru-RU" sz="1400" dirty="0" err="1"/>
              <a:t>нейрографике</a:t>
            </a:r>
            <a:r>
              <a:rPr lang="ru-RU" sz="1400" dirty="0"/>
              <a:t>  формируются новые нейронные связи по алгоритму, рисуем неправильной бионической линией, максимально далекой от всех шаблонов мышления. Линии во главе угла: цвет (закраска) усиливает психотерапевтический эффект.</a:t>
            </a:r>
          </a:p>
        </p:txBody>
      </p:sp>
      <p:sp>
        <p:nvSpPr>
          <p:cNvPr id="5" name="Прямоугольник 4"/>
          <p:cNvSpPr/>
          <p:nvPr/>
        </p:nvSpPr>
        <p:spPr>
          <a:xfrm>
            <a:off x="251520" y="3356992"/>
            <a:ext cx="8784976" cy="954107"/>
          </a:xfrm>
          <a:prstGeom prst="rect">
            <a:avLst/>
          </a:prstGeom>
        </p:spPr>
        <p:txBody>
          <a:bodyPr wrap="square">
            <a:spAutoFit/>
          </a:bodyPr>
          <a:lstStyle/>
          <a:p>
            <a:r>
              <a:rPr lang="ru-RU" sz="1400" dirty="0"/>
              <a:t>Данный метод </a:t>
            </a:r>
            <a:r>
              <a:rPr lang="ru-RU" sz="1400" dirty="0" smtClean="0"/>
              <a:t>используется </a:t>
            </a:r>
            <a:r>
              <a:rPr lang="ru-RU" sz="1400" dirty="0"/>
              <a:t>сравнительно недавно. </a:t>
            </a:r>
            <a:r>
              <a:rPr lang="ru-RU" sz="1400" dirty="0" smtClean="0"/>
              <a:t>Все подопечные </a:t>
            </a:r>
            <a:r>
              <a:rPr lang="ru-RU" sz="1400" dirty="0"/>
              <a:t>не остановились на интуитивном рисовании, им стали интересны новые методики, которые  соприкасаются с творчеством и одновременно с психологией. Поэтому было решено ввести в работу новый метод Павла Пискарева, который  сразу же пришелся по душе каждому участнику  нашей творческой мастерской интуитивной живописи.</a:t>
            </a:r>
          </a:p>
        </p:txBody>
      </p:sp>
    </p:spTree>
    <p:extLst>
      <p:ext uri="{BB962C8B-B14F-4D97-AF65-F5344CB8AC3E}">
        <p14:creationId xmlns:p14="http://schemas.microsoft.com/office/powerpoint/2010/main" val="16247334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686800" cy="838200"/>
          </a:xfrm>
        </p:spPr>
        <p:txBody>
          <a:bodyPr/>
          <a:lstStyle/>
          <a:p>
            <a:pPr algn="ctr"/>
            <a:r>
              <a:rPr lang="ru-RU" b="1" dirty="0">
                <a:effectLst/>
              </a:rPr>
              <a:t>«работы из круп и семян»</a:t>
            </a:r>
            <a:endParaRPr lang="ru-RU" dirty="0"/>
          </a:p>
        </p:txBody>
      </p:sp>
      <p:sp>
        <p:nvSpPr>
          <p:cNvPr id="3" name="Объект 2"/>
          <p:cNvSpPr>
            <a:spLocks noGrp="1"/>
          </p:cNvSpPr>
          <p:nvPr>
            <p:ph idx="1"/>
          </p:nvPr>
        </p:nvSpPr>
        <p:spPr>
          <a:xfrm>
            <a:off x="107504" y="1052736"/>
            <a:ext cx="8928992" cy="4525963"/>
          </a:xfrm>
        </p:spPr>
        <p:txBody>
          <a:bodyPr>
            <a:noAutofit/>
          </a:bodyPr>
          <a:lstStyle/>
          <a:p>
            <a:pPr marL="0" indent="0">
              <a:buNone/>
            </a:pPr>
            <a:r>
              <a:rPr lang="ru-RU" sz="1800" b="1" dirty="0"/>
              <a:t>Цель:</a:t>
            </a:r>
            <a:r>
              <a:rPr lang="ru-RU" sz="1800" dirty="0"/>
              <a:t>  научить  изготавливать поделки из природного материала</a:t>
            </a:r>
          </a:p>
          <a:p>
            <a:pPr marL="0" indent="0">
              <a:buNone/>
            </a:pPr>
            <a:r>
              <a:rPr lang="ru-RU" sz="1800" b="1" dirty="0" smtClean="0"/>
              <a:t>Природа</a:t>
            </a:r>
            <a:r>
              <a:rPr lang="ru-RU" sz="1800" dirty="0" smtClean="0"/>
              <a:t> </a:t>
            </a:r>
            <a:r>
              <a:rPr lang="ru-RU" sz="1800" dirty="0"/>
              <a:t>– это настоящая кладовая идей для творчества, где каждый неравнодушный к красоте человек, найдет для себя занятие по душе. Что может быть приятнее и благороднее природного материала. Соприкасаясь  с природой, мы становимся добрее. И эта доброта помогает нам творить, давая простор фантазии и творчеству. </a:t>
            </a:r>
          </a:p>
          <a:p>
            <a:pPr marL="0" indent="0">
              <a:buNone/>
            </a:pPr>
            <a:r>
              <a:rPr lang="ru-RU" sz="1800" b="1" dirty="0"/>
              <a:t>Назначение</a:t>
            </a:r>
            <a:r>
              <a:rPr lang="ru-RU" sz="1800" dirty="0"/>
              <a:t>: можно использовать для оформления интерьера комнаты, в качестве подарка друзьям и знакомым</a:t>
            </a:r>
            <a:r>
              <a:rPr lang="ru-RU" sz="1800" dirty="0" smtClean="0"/>
              <a:t>.</a:t>
            </a:r>
          </a:p>
          <a:p>
            <a:pPr marL="0" indent="0">
              <a:buNone/>
            </a:pPr>
            <a:r>
              <a:rPr lang="ru-RU" sz="1800" b="1" dirty="0" smtClean="0"/>
              <a:t>Техника</a:t>
            </a:r>
            <a:r>
              <a:rPr lang="ru-RU" sz="1800" dirty="0" smtClean="0"/>
              <a:t> </a:t>
            </a:r>
            <a:r>
              <a:rPr lang="ru-RU" sz="1800" dirty="0"/>
              <a:t>из круп и семян  это интересное и увлекательное направление социально – реабилитационного отделения. Данное направление помогает человеку фантазировать, изобретать, восстанавливать  когнитивные процессы, улучшать </a:t>
            </a:r>
            <a:r>
              <a:rPr lang="ru-RU" sz="1800" dirty="0" err="1"/>
              <a:t>психо</a:t>
            </a:r>
            <a:r>
              <a:rPr lang="ru-RU" sz="1800" dirty="0"/>
              <a:t>-эмоциональное настроение. Доступность данного метода позволяет самостоятельно применяет его в домашних условиях.  Центр социального обслуживания активно  проводит мастер классы на   районных мероприятиях  города Солнечногорска, принимает участие в областных выставках Московской области.</a:t>
            </a:r>
          </a:p>
          <a:p>
            <a:pPr marL="0" indent="0">
              <a:buNone/>
            </a:pPr>
            <a:endParaRPr lang="ru-RU" sz="1800" dirty="0"/>
          </a:p>
        </p:txBody>
      </p:sp>
      <p:pic>
        <p:nvPicPr>
          <p:cNvPr id="8194" name="Picture 2" descr="C:\Users\SavinAK\Desktop\809421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5322172"/>
            <a:ext cx="1862337" cy="1396752"/>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SavinAK\Desktop\016946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0680" y="5340460"/>
            <a:ext cx="1843360" cy="138252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286000" y="5345934"/>
            <a:ext cx="4572000" cy="923330"/>
          </a:xfrm>
          <a:prstGeom prst="rect">
            <a:avLst/>
          </a:prstGeom>
        </p:spPr>
        <p:txBody>
          <a:bodyPr>
            <a:spAutoFit/>
          </a:bodyPr>
          <a:lstStyle/>
          <a:p>
            <a:pPr algn="ctr"/>
            <a:r>
              <a:rPr lang="ru-RU" b="1" dirty="0">
                <a:solidFill>
                  <a:schemeClr val="accent2">
                    <a:lumMod val="50000"/>
                  </a:schemeClr>
                </a:solidFill>
              </a:rPr>
              <a:t>Более 50 человек овладели  </a:t>
            </a:r>
            <a:r>
              <a:rPr lang="ru-RU" b="1" dirty="0" smtClean="0">
                <a:solidFill>
                  <a:schemeClr val="accent2">
                    <a:lumMod val="50000"/>
                  </a:schemeClr>
                </a:solidFill>
              </a:rPr>
              <a:t>инновационной </a:t>
            </a:r>
            <a:r>
              <a:rPr lang="ru-RU" b="1" dirty="0">
                <a:solidFill>
                  <a:schemeClr val="accent2">
                    <a:lumMod val="50000"/>
                  </a:schemeClr>
                </a:solidFill>
              </a:rPr>
              <a:t>технологией, самостоятельно применяя ее. </a:t>
            </a:r>
          </a:p>
        </p:txBody>
      </p:sp>
    </p:spTree>
    <p:extLst>
      <p:ext uri="{BB962C8B-B14F-4D97-AF65-F5344CB8AC3E}">
        <p14:creationId xmlns:p14="http://schemas.microsoft.com/office/powerpoint/2010/main" val="27567095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Работа\Сайт (новая версия)\Готовые силуэты\Главная2.png"/>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7000"/>
                    </a14:imgEffect>
                    <a14:imgEffect>
                      <a14:brightnessContrast bright="-40000" contrast="20000"/>
                    </a14:imgEffect>
                  </a14:imgLayer>
                </a14:imgProps>
              </a:ext>
              <a:ext uri="{28A0092B-C50C-407E-A947-70E740481C1C}">
                <a14:useLocalDpi xmlns:a14="http://schemas.microsoft.com/office/drawing/2010/main" val="0"/>
              </a:ext>
            </a:extLst>
          </a:blip>
          <a:srcRect b="16823"/>
          <a:stretch/>
        </p:blipFill>
        <p:spPr bwMode="auto">
          <a:xfrm>
            <a:off x="0" y="1978090"/>
            <a:ext cx="9148946" cy="486916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342900" y="848312"/>
            <a:ext cx="8458200" cy="3168352"/>
          </a:xfrm>
          <a:effectLst>
            <a:glow>
              <a:schemeClr val="accent1">
                <a:alpha val="40000"/>
              </a:schemeClr>
            </a:glow>
          </a:effectLst>
        </p:spPr>
        <p:txBody>
          <a:bodyPr>
            <a:normAutofit/>
          </a:bodyPr>
          <a:lstStyle/>
          <a:p>
            <a:pPr algn="ctr"/>
            <a:r>
              <a:rPr lang="ru-RU" sz="6000" dirty="0" smtClean="0"/>
              <a:t>РАЗВИВАЙТЕСЬ ВМЕСТЕ С НАМИ</a:t>
            </a:r>
            <a:endParaRPr lang="ru-RU" sz="6000" dirty="0"/>
          </a:p>
        </p:txBody>
      </p:sp>
      <p:sp>
        <p:nvSpPr>
          <p:cNvPr id="9" name="Подзаголовок 2"/>
          <p:cNvSpPr>
            <a:spLocks noGrp="1"/>
          </p:cNvSpPr>
          <p:nvPr>
            <p:ph type="subTitle" idx="1"/>
          </p:nvPr>
        </p:nvSpPr>
        <p:spPr>
          <a:xfrm>
            <a:off x="3635896" y="6233130"/>
            <a:ext cx="1656184" cy="480854"/>
          </a:xfrm>
        </p:spPr>
        <p:txBody>
          <a:bodyPr>
            <a:normAutofit/>
          </a:bodyPr>
          <a:lstStyle/>
          <a:p>
            <a:pPr algn="ctr"/>
            <a:r>
              <a:rPr lang="ru-RU" sz="1400" b="1" dirty="0" smtClean="0">
                <a:solidFill>
                  <a:schemeClr val="tx1">
                    <a:lumMod val="85000"/>
                    <a:lumOff val="15000"/>
                  </a:schemeClr>
                </a:solidFill>
              </a:rPr>
              <a:t>ФЕВРАЛЬ 2018</a:t>
            </a:r>
            <a:endParaRPr lang="ru-RU" sz="1400" b="1" dirty="0">
              <a:solidFill>
                <a:schemeClr val="tx1">
                  <a:lumMod val="85000"/>
                  <a:lumOff val="15000"/>
                </a:schemeClr>
              </a:solidFill>
            </a:endParaRPr>
          </a:p>
        </p:txBody>
      </p:sp>
      <p:pic>
        <p:nvPicPr>
          <p:cNvPr id="6" name="Picture 2" descr="C:\Users\0417\Desktop\Логотип.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 contrast="-52000"/>
                    </a14:imgEffect>
                  </a14:imgLayer>
                </a14:imgProps>
              </a:ext>
              <a:ext uri="{28A0092B-C50C-407E-A947-70E740481C1C}">
                <a14:useLocalDpi xmlns:a14="http://schemas.microsoft.com/office/drawing/2010/main" val="0"/>
              </a:ext>
            </a:extLst>
          </a:blip>
          <a:srcRect/>
          <a:stretch>
            <a:fillRect/>
          </a:stretch>
        </p:blipFill>
        <p:spPr bwMode="auto">
          <a:xfrm>
            <a:off x="-15770" y="0"/>
            <a:ext cx="861049" cy="848312"/>
          </a:xfrm>
          <a:prstGeom prst="rect">
            <a:avLst/>
          </a:prstGeom>
          <a:noFill/>
          <a:extLst>
            <a:ext uri="{909E8E84-426E-40DD-AFC4-6F175D3DCCD1}">
              <a14:hiddenFill xmlns:a14="http://schemas.microsoft.com/office/drawing/2010/main">
                <a:solidFill>
                  <a:srgbClr val="FFFFFF"/>
                </a:solidFill>
              </a14:hiddenFill>
            </a:ext>
          </a:extLst>
        </p:spPr>
      </p:pic>
      <p:sp>
        <p:nvSpPr>
          <p:cNvPr id="8" name="Заголовок 1"/>
          <p:cNvSpPr txBox="1">
            <a:spLocks/>
          </p:cNvSpPr>
          <p:nvPr/>
        </p:nvSpPr>
        <p:spPr>
          <a:xfrm>
            <a:off x="845280" y="140308"/>
            <a:ext cx="2016224" cy="272248"/>
          </a:xfrm>
          <a:prstGeom prst="rect">
            <a:avLst/>
          </a:prstGeom>
        </p:spPr>
        <p:txBody>
          <a:bodyPr vert="horz" anchor="t">
            <a:normAutofit fontScale="47500" lnSpcReduction="20000"/>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r>
              <a:rPr lang="ru-RU" sz="1400" b="1" dirty="0" smtClean="0"/>
              <a:t>Министерство социального развития</a:t>
            </a:r>
          </a:p>
          <a:p>
            <a:r>
              <a:rPr lang="ru-RU" sz="1400" b="1" dirty="0" smtClean="0"/>
              <a:t>Московской области</a:t>
            </a:r>
            <a:endParaRPr lang="ru-RU" sz="1400" b="1" dirty="0"/>
          </a:p>
        </p:txBody>
      </p:sp>
      <p:sp>
        <p:nvSpPr>
          <p:cNvPr id="3" name="Прямоугольник 2"/>
          <p:cNvSpPr/>
          <p:nvPr/>
        </p:nvSpPr>
        <p:spPr>
          <a:xfrm>
            <a:off x="109977" y="2996952"/>
            <a:ext cx="8928992" cy="923330"/>
          </a:xfrm>
          <a:prstGeom prst="rect">
            <a:avLst/>
          </a:prstGeom>
        </p:spPr>
        <p:txBody>
          <a:bodyPr wrap="square">
            <a:spAutoFit/>
          </a:bodyPr>
          <a:lstStyle/>
          <a:p>
            <a:pPr algn="ctr"/>
            <a:r>
              <a:rPr lang="ru-RU" b="1" dirty="0" smtClean="0">
                <a:solidFill>
                  <a:schemeClr val="accent2">
                    <a:lumMod val="50000"/>
                  </a:schemeClr>
                </a:solidFill>
              </a:rPr>
              <a:t>По всем вопросам, в том числе о технологиях и их распространении необходимо обращаться к нашим специалистам  </a:t>
            </a:r>
          </a:p>
          <a:p>
            <a:pPr algn="ctr"/>
            <a:r>
              <a:rPr lang="ru-RU" b="1" dirty="0" smtClean="0">
                <a:solidFill>
                  <a:schemeClr val="accent2">
                    <a:lumMod val="50000"/>
                  </a:schemeClr>
                </a:solidFill>
              </a:rPr>
              <a:t>(см. приложение)</a:t>
            </a:r>
            <a:endParaRPr lang="ru-RU" b="1" dirty="0">
              <a:solidFill>
                <a:schemeClr val="accent2">
                  <a:lumMod val="50000"/>
                </a:schemeClr>
              </a:solidFill>
            </a:endParaRPr>
          </a:p>
        </p:txBody>
      </p:sp>
    </p:spTree>
    <p:extLst>
      <p:ext uri="{BB962C8B-B14F-4D97-AF65-F5344CB8AC3E}">
        <p14:creationId xmlns:p14="http://schemas.microsoft.com/office/powerpoint/2010/main" val="36083628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686800" cy="838200"/>
          </a:xfrm>
        </p:spPr>
        <p:txBody>
          <a:bodyPr/>
          <a:lstStyle/>
          <a:p>
            <a:pPr algn="ctr"/>
            <a:r>
              <a:rPr lang="ru-RU" dirty="0" smtClean="0"/>
              <a:t>Телефонный справочник</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107347402"/>
              </p:ext>
            </p:extLst>
          </p:nvPr>
        </p:nvGraphicFramePr>
        <p:xfrm>
          <a:off x="35496" y="1124745"/>
          <a:ext cx="9073008" cy="5692755"/>
        </p:xfrm>
        <a:graphic>
          <a:graphicData uri="http://schemas.openxmlformats.org/drawingml/2006/table">
            <a:tbl>
              <a:tblPr firstRow="1" bandRow="1">
                <a:tableStyleId>{5C22544A-7EE6-4342-B048-85BDC9FD1C3A}</a:tableStyleId>
              </a:tblPr>
              <a:tblGrid>
                <a:gridCol w="674852"/>
                <a:gridCol w="3224293"/>
                <a:gridCol w="5173863"/>
              </a:tblGrid>
              <a:tr h="555825">
                <a:tc>
                  <a:txBody>
                    <a:bodyPr/>
                    <a:lstStyle/>
                    <a:p>
                      <a:pPr algn="ctr"/>
                      <a:r>
                        <a:rPr lang="ru-RU" sz="900" b="1" dirty="0" smtClean="0">
                          <a:solidFill>
                            <a:schemeClr val="tx1"/>
                          </a:solidFill>
                        </a:rPr>
                        <a:t>Стр. № </a:t>
                      </a:r>
                      <a:endParaRPr lang="ru-RU" sz="900" b="1" dirty="0">
                        <a:solidFill>
                          <a:schemeClr val="tx1"/>
                        </a:solidFill>
                      </a:endParaRPr>
                    </a:p>
                  </a:txBody>
                  <a:tcPr/>
                </a:tc>
                <a:tc>
                  <a:txBody>
                    <a:bodyPr/>
                    <a:lstStyle/>
                    <a:p>
                      <a:pPr algn="ctr"/>
                      <a:r>
                        <a:rPr lang="ru-RU" sz="900" b="1" dirty="0" smtClean="0">
                          <a:solidFill>
                            <a:schemeClr val="tx1"/>
                          </a:solidFill>
                        </a:rPr>
                        <a:t>Наименование проекта</a:t>
                      </a:r>
                      <a:endParaRPr lang="ru-RU" sz="900" b="1" dirty="0">
                        <a:solidFill>
                          <a:schemeClr val="tx1"/>
                        </a:solidFill>
                      </a:endParaRPr>
                    </a:p>
                  </a:txBody>
                  <a:tcPr/>
                </a:tc>
                <a:tc>
                  <a:txBody>
                    <a:bodyPr/>
                    <a:lstStyle/>
                    <a:p>
                      <a:pPr algn="ctr"/>
                      <a:r>
                        <a:rPr lang="ru-RU" sz="900" b="1" dirty="0" smtClean="0">
                          <a:solidFill>
                            <a:schemeClr val="tx1"/>
                          </a:solidFill>
                        </a:rPr>
                        <a:t>Контактная информация</a:t>
                      </a:r>
                      <a:endParaRPr lang="ru-RU" sz="900" b="1" dirty="0">
                        <a:solidFill>
                          <a:schemeClr val="tx1"/>
                        </a:solidFill>
                      </a:endParaRPr>
                    </a:p>
                  </a:txBody>
                  <a:tcPr/>
                </a:tc>
              </a:tr>
              <a:tr h="397796">
                <a:tc>
                  <a:txBody>
                    <a:bodyPr/>
                    <a:lstStyle/>
                    <a:p>
                      <a:pPr algn="ctr"/>
                      <a:r>
                        <a:rPr lang="ru-RU" sz="900" b="1" dirty="0" smtClean="0">
                          <a:solidFill>
                            <a:schemeClr val="accent3">
                              <a:lumMod val="50000"/>
                            </a:schemeClr>
                          </a:solidFill>
                        </a:rPr>
                        <a:t>2</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«ИППОТЕРАПИЯ»</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a:t>
                      </a:r>
                      <a:r>
                        <a:rPr lang="ru-RU" sz="900" b="1" dirty="0" err="1" smtClean="0">
                          <a:solidFill>
                            <a:schemeClr val="accent3">
                              <a:lumMod val="50000"/>
                            </a:schemeClr>
                          </a:solidFill>
                        </a:rPr>
                        <a:t>Фрязинский</a:t>
                      </a:r>
                      <a:r>
                        <a:rPr lang="ru-RU" sz="900" b="1" dirty="0" smtClean="0">
                          <a:solidFill>
                            <a:schemeClr val="accent3">
                              <a:lumMod val="50000"/>
                            </a:schemeClr>
                          </a:solidFill>
                        </a:rPr>
                        <a:t> реабилитационный центр для несовершеннолетних</a:t>
                      </a:r>
                    </a:p>
                    <a:p>
                      <a:pPr algn="ctr"/>
                      <a:r>
                        <a:rPr lang="ru-RU" sz="900" b="1" dirty="0" smtClean="0">
                          <a:solidFill>
                            <a:schemeClr val="accent3">
                              <a:lumMod val="50000"/>
                            </a:schemeClr>
                          </a:solidFill>
                        </a:rPr>
                        <a:t>«Теплый дом», тел.:</a:t>
                      </a:r>
                      <a:r>
                        <a:rPr lang="ru-RU" sz="900" b="1" baseline="0" dirty="0" smtClean="0">
                          <a:solidFill>
                            <a:schemeClr val="accent3">
                              <a:lumMod val="50000"/>
                            </a:schemeClr>
                          </a:solidFill>
                        </a:rPr>
                        <a:t> (496) 564-32-49</a:t>
                      </a:r>
                      <a:endParaRPr lang="ru-RU" sz="900" b="1" dirty="0" smtClean="0">
                        <a:solidFill>
                          <a:schemeClr val="accent3">
                            <a:lumMod val="50000"/>
                          </a:schemeClr>
                        </a:solidFill>
                      </a:endParaRPr>
                    </a:p>
                  </a:txBody>
                  <a:tcPr/>
                </a:tc>
              </a:tr>
              <a:tr h="397796">
                <a:tc>
                  <a:txBody>
                    <a:bodyPr/>
                    <a:lstStyle/>
                    <a:p>
                      <a:pPr algn="ctr"/>
                      <a:r>
                        <a:rPr lang="ru-RU" sz="900" b="1" dirty="0" smtClean="0">
                          <a:solidFill>
                            <a:schemeClr val="accent3">
                              <a:lumMod val="50000"/>
                            </a:schemeClr>
                          </a:solidFill>
                        </a:rPr>
                        <a:t>3</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«Особый путь к общению»</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Каширский специализированный социально-реабилитационный центр для</a:t>
                      </a:r>
                    </a:p>
                    <a:p>
                      <a:pPr algn="ctr"/>
                      <a:r>
                        <a:rPr lang="ru-RU" sz="900" b="1" dirty="0" smtClean="0">
                          <a:solidFill>
                            <a:schemeClr val="accent3">
                              <a:lumMod val="50000"/>
                            </a:schemeClr>
                          </a:solidFill>
                        </a:rPr>
                        <a:t>несовершеннолетних «Семья», тел.: (496) 693-10-68,</a:t>
                      </a:r>
                      <a:r>
                        <a:rPr lang="ru-RU" sz="900" b="1" baseline="0" dirty="0" smtClean="0">
                          <a:solidFill>
                            <a:schemeClr val="accent3">
                              <a:lumMod val="50000"/>
                            </a:schemeClr>
                          </a:solidFill>
                        </a:rPr>
                        <a:t> </a:t>
                      </a:r>
                      <a:r>
                        <a:rPr lang="ru-RU" sz="900" b="1" dirty="0" smtClean="0">
                          <a:solidFill>
                            <a:schemeClr val="accent3">
                              <a:lumMod val="50000"/>
                            </a:schemeClr>
                          </a:solidFill>
                        </a:rPr>
                        <a:t>(916) 346-58-99</a:t>
                      </a:r>
                    </a:p>
                  </a:txBody>
                  <a:tcPr/>
                </a:tc>
              </a:tr>
              <a:tr h="555560">
                <a:tc>
                  <a:txBody>
                    <a:bodyPr/>
                    <a:lstStyle/>
                    <a:p>
                      <a:pPr algn="ctr"/>
                      <a:r>
                        <a:rPr lang="ru-RU" sz="900" b="1" dirty="0" smtClean="0">
                          <a:solidFill>
                            <a:schemeClr val="accent3">
                              <a:lumMod val="50000"/>
                            </a:schemeClr>
                          </a:solidFill>
                        </a:rPr>
                        <a:t>4</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effectLst/>
                        </a:rPr>
                        <a:t>использование видов спорта в реабилитации детей-инвалидов (теннис на колясках, горные лыжи, сноуборд, </a:t>
                      </a:r>
                      <a:r>
                        <a:rPr lang="ru-RU" sz="900" b="1" dirty="0" err="1" smtClean="0">
                          <a:solidFill>
                            <a:schemeClr val="accent3">
                              <a:lumMod val="50000"/>
                            </a:schemeClr>
                          </a:solidFill>
                          <a:effectLst/>
                        </a:rPr>
                        <a:t>бочча</a:t>
                      </a:r>
                      <a:r>
                        <a:rPr lang="ru-RU" sz="900" b="1" dirty="0" smtClean="0">
                          <a:solidFill>
                            <a:schemeClr val="accent3">
                              <a:lumMod val="50000"/>
                            </a:schemeClr>
                          </a:solidFill>
                          <a:effectLst/>
                        </a:rPr>
                        <a:t>, </a:t>
                      </a:r>
                      <a:r>
                        <a:rPr lang="ru-RU" sz="900" b="1" dirty="0" err="1" smtClean="0">
                          <a:solidFill>
                            <a:schemeClr val="accent3">
                              <a:lumMod val="50000"/>
                            </a:schemeClr>
                          </a:solidFill>
                          <a:effectLst/>
                        </a:rPr>
                        <a:t>новус</a:t>
                      </a:r>
                      <a:r>
                        <a:rPr lang="ru-RU" sz="900" b="1" dirty="0" smtClean="0">
                          <a:solidFill>
                            <a:schemeClr val="accent3">
                              <a:lumMod val="50000"/>
                            </a:schemeClr>
                          </a:solidFill>
                          <a:effectLst/>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ГБСУСО МО "Дмитровский детский дом-интернат для детей с физическими недостатками», тел.: (495) 993-91-40</a:t>
                      </a:r>
                      <a:endParaRPr lang="ru-RU" sz="900" b="1" dirty="0">
                        <a:solidFill>
                          <a:schemeClr val="accent3">
                            <a:lumMod val="50000"/>
                          </a:schemeClr>
                        </a:solidFill>
                      </a:endParaRPr>
                    </a:p>
                  </a:txBody>
                  <a:tcPr/>
                </a:tc>
              </a:tr>
              <a:tr h="707078">
                <a:tc>
                  <a:txBody>
                    <a:bodyPr/>
                    <a:lstStyle/>
                    <a:p>
                      <a:pPr algn="ctr"/>
                      <a:r>
                        <a:rPr lang="ru-RU" sz="900" b="1" dirty="0" smtClean="0">
                          <a:solidFill>
                            <a:schemeClr val="accent3">
                              <a:lumMod val="50000"/>
                            </a:schemeClr>
                          </a:solidFill>
                        </a:rPr>
                        <a:t>5</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effectLst/>
                        </a:rPr>
                        <a:t>«</a:t>
                      </a:r>
                      <a:r>
                        <a:rPr lang="ru-RU" sz="900" b="1" dirty="0" err="1" smtClean="0">
                          <a:solidFill>
                            <a:schemeClr val="accent3">
                              <a:lumMod val="50000"/>
                            </a:schemeClr>
                          </a:solidFill>
                          <a:effectLst/>
                        </a:rPr>
                        <a:t>Нейрографика</a:t>
                      </a:r>
                      <a:r>
                        <a:rPr lang="ru-RU" sz="900" b="1" dirty="0" smtClean="0">
                          <a:solidFill>
                            <a:schemeClr val="accent3">
                              <a:lumMod val="50000"/>
                            </a:schemeClr>
                          </a:solidFill>
                          <a:effectLst/>
                        </a:rPr>
                        <a:t> для пожилых»</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ГБСУ СО МО</a:t>
                      </a:r>
                      <a:r>
                        <a:rPr lang="ru-RU" sz="900" b="1" baseline="0" dirty="0" smtClean="0">
                          <a:solidFill>
                            <a:schemeClr val="accent3">
                              <a:lumMod val="50000"/>
                            </a:schemeClr>
                          </a:solidFill>
                        </a:rPr>
                        <a:t> </a:t>
                      </a:r>
                      <a:r>
                        <a:rPr lang="ru-RU" sz="900" b="1" dirty="0" smtClean="0">
                          <a:solidFill>
                            <a:schemeClr val="accent3">
                              <a:lumMod val="50000"/>
                            </a:schemeClr>
                          </a:solidFill>
                        </a:rPr>
                        <a:t>Коломенский городской дом-интернат малой вместимости для граждан пожилого возраста и инвалидов «Ветеран»,</a:t>
                      </a:r>
                      <a:r>
                        <a:rPr lang="ru-RU" sz="900" b="1" baseline="0" dirty="0" smtClean="0">
                          <a:solidFill>
                            <a:schemeClr val="accent3">
                              <a:lumMod val="50000"/>
                            </a:schemeClr>
                          </a:solidFill>
                        </a:rPr>
                        <a:t> тел.</a:t>
                      </a:r>
                      <a:r>
                        <a:rPr lang="ru-RU" sz="900" b="1" dirty="0" smtClean="0">
                          <a:solidFill>
                            <a:schemeClr val="accent3">
                              <a:lumMod val="50000"/>
                            </a:schemeClr>
                          </a:solidFill>
                        </a:rPr>
                        <a:t>: 8-929-641-30-31</a:t>
                      </a:r>
                    </a:p>
                  </a:txBody>
                  <a:tcPr/>
                </a:tc>
              </a:tr>
              <a:tr h="404044">
                <a:tc>
                  <a:txBody>
                    <a:bodyPr/>
                    <a:lstStyle/>
                    <a:p>
                      <a:pPr algn="ctr"/>
                      <a:r>
                        <a:rPr lang="ru-RU" sz="900" b="1" dirty="0" smtClean="0">
                          <a:solidFill>
                            <a:schemeClr val="accent3">
                              <a:lumMod val="50000"/>
                            </a:schemeClr>
                          </a:solidFill>
                        </a:rPr>
                        <a:t>6</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effectLst/>
                        </a:rPr>
                        <a:t>«Изготовление мыла своими руками»</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Павлово-Посадский комплексный центр социального обслуживания населения, тел.:  (496) 439-03-38</a:t>
                      </a:r>
                      <a:endParaRPr lang="ru-RU" sz="900" b="1" dirty="0">
                        <a:solidFill>
                          <a:schemeClr val="accent3">
                            <a:lumMod val="50000"/>
                          </a:schemeClr>
                        </a:solidFill>
                      </a:endParaRPr>
                    </a:p>
                  </a:txBody>
                  <a:tcPr/>
                </a:tc>
              </a:tr>
              <a:tr h="498794">
                <a:tc>
                  <a:txBody>
                    <a:bodyPr/>
                    <a:lstStyle/>
                    <a:p>
                      <a:pPr algn="ctr"/>
                      <a:r>
                        <a:rPr lang="ru-RU" sz="900" b="1" dirty="0" smtClean="0">
                          <a:solidFill>
                            <a:schemeClr val="accent3">
                              <a:lumMod val="50000"/>
                            </a:schemeClr>
                          </a:solidFill>
                        </a:rPr>
                        <a:t>7</a:t>
                      </a:r>
                      <a:endParaRPr lang="ru-RU" sz="900" b="1" dirty="0">
                        <a:solidFill>
                          <a:schemeClr val="accent3">
                            <a:lumMod val="50000"/>
                          </a:schemeClr>
                        </a:solidFill>
                      </a:endParaRPr>
                    </a:p>
                  </a:txBody>
                  <a:tcPr/>
                </a:tc>
                <a:tc>
                  <a:txBody>
                    <a:bodyPr/>
                    <a:lstStyle/>
                    <a:p>
                      <a:pPr algn="ctr"/>
                      <a:r>
                        <a:rPr lang="ru-RU" sz="900" b="1" u="sng" dirty="0" smtClean="0">
                          <a:solidFill>
                            <a:schemeClr val="accent3">
                              <a:lumMod val="50000"/>
                            </a:schemeClr>
                          </a:solidFill>
                          <a:effectLst/>
                        </a:rPr>
                        <a:t>«</a:t>
                      </a:r>
                      <a:r>
                        <a:rPr lang="ru-RU" sz="900" b="1" u="sng" dirty="0" err="1" smtClean="0">
                          <a:solidFill>
                            <a:schemeClr val="accent3">
                              <a:lumMod val="50000"/>
                            </a:schemeClr>
                          </a:solidFill>
                          <a:effectLst/>
                        </a:rPr>
                        <a:t>Преображариум</a:t>
                      </a:r>
                      <a:r>
                        <a:rPr lang="ru-RU" sz="900" b="1" u="sng" dirty="0" smtClean="0">
                          <a:solidFill>
                            <a:schemeClr val="accent3">
                              <a:lumMod val="50000"/>
                            </a:schemeClr>
                          </a:solidFill>
                          <a:effectLst/>
                        </a:rPr>
                        <a:t>»</a:t>
                      </a:r>
                      <a:endParaRPr lang="ru-RU" sz="900" b="1" dirty="0">
                        <a:solidFill>
                          <a:schemeClr val="accent3">
                            <a:lumMod val="50000"/>
                          </a:schemeClr>
                        </a:solidFill>
                      </a:endParaRPr>
                    </a:p>
                  </a:txBody>
                  <a:tcPr/>
                </a:tc>
                <a:tc>
                  <a:txBody>
                    <a:bodyPr/>
                    <a:lstStyle/>
                    <a:p>
                      <a:pPr algn="ctr"/>
                      <a:r>
                        <a:rPr kumimoji="0" lang="ru-RU" sz="900" b="1" kern="1200" dirty="0" smtClean="0">
                          <a:solidFill>
                            <a:schemeClr val="accent3">
                              <a:lumMod val="50000"/>
                            </a:schemeClr>
                          </a:solidFill>
                          <a:effectLst/>
                          <a:latin typeface="+mn-lt"/>
                          <a:ea typeface="+mn-ea"/>
                          <a:cs typeface="+mn-cs"/>
                        </a:rPr>
                        <a:t>ГКУ СО МО </a:t>
                      </a:r>
                      <a:r>
                        <a:rPr kumimoji="0" lang="ru-RU" sz="900" b="1" kern="1200" dirty="0" err="1" smtClean="0">
                          <a:solidFill>
                            <a:schemeClr val="accent3">
                              <a:lumMod val="50000"/>
                            </a:schemeClr>
                          </a:solidFill>
                          <a:effectLst/>
                          <a:latin typeface="+mn-lt"/>
                          <a:ea typeface="+mn-ea"/>
                          <a:cs typeface="+mn-cs"/>
                        </a:rPr>
                        <a:t>Мытищинский</a:t>
                      </a:r>
                      <a:r>
                        <a:rPr kumimoji="0" lang="ru-RU" sz="900" b="1" kern="1200" dirty="0" smtClean="0">
                          <a:solidFill>
                            <a:schemeClr val="accent3">
                              <a:lumMod val="50000"/>
                            </a:schemeClr>
                          </a:solidFill>
                          <a:effectLst/>
                          <a:latin typeface="+mn-lt"/>
                          <a:ea typeface="+mn-ea"/>
                          <a:cs typeface="+mn-cs"/>
                        </a:rPr>
                        <a:t>  социально-реабилитационный центр  для</a:t>
                      </a:r>
                    </a:p>
                    <a:p>
                      <a:pPr algn="ctr"/>
                      <a:r>
                        <a:rPr kumimoji="0" lang="ru-RU" sz="900" b="1" kern="1200" dirty="0" smtClean="0">
                          <a:solidFill>
                            <a:schemeClr val="accent3">
                              <a:lumMod val="50000"/>
                            </a:schemeClr>
                          </a:solidFill>
                          <a:effectLst/>
                          <a:latin typeface="+mn-lt"/>
                          <a:ea typeface="+mn-ea"/>
                          <a:cs typeface="+mn-cs"/>
                        </a:rPr>
                        <a:t>несовершеннолетних «Преображение», тел.: (495) 582-54-11,</a:t>
                      </a:r>
                      <a:r>
                        <a:rPr kumimoji="0" lang="ru-RU" sz="900" b="1" kern="1200" baseline="0" dirty="0" smtClean="0">
                          <a:solidFill>
                            <a:schemeClr val="accent3">
                              <a:lumMod val="50000"/>
                            </a:schemeClr>
                          </a:solidFill>
                          <a:effectLst/>
                          <a:latin typeface="+mn-lt"/>
                          <a:ea typeface="+mn-ea"/>
                          <a:cs typeface="+mn-cs"/>
                        </a:rPr>
                        <a:t> </a:t>
                      </a:r>
                      <a:r>
                        <a:rPr kumimoji="0" lang="ru-RU" sz="900" b="1" kern="1200" dirty="0" smtClean="0">
                          <a:solidFill>
                            <a:schemeClr val="accent3">
                              <a:lumMod val="50000"/>
                            </a:schemeClr>
                          </a:solidFill>
                          <a:effectLst/>
                          <a:latin typeface="+mn-lt"/>
                          <a:ea typeface="+mn-ea"/>
                          <a:cs typeface="+mn-cs"/>
                        </a:rPr>
                        <a:t>(495) 582-99-94</a:t>
                      </a:r>
                    </a:p>
                    <a:p>
                      <a:pPr algn="ctr"/>
                      <a:endParaRPr kumimoji="0" lang="ru-RU" sz="900" b="1" kern="1200" dirty="0" smtClean="0">
                        <a:solidFill>
                          <a:schemeClr val="accent3">
                            <a:lumMod val="50000"/>
                          </a:schemeClr>
                        </a:solidFill>
                        <a:effectLst/>
                        <a:latin typeface="+mn-lt"/>
                        <a:ea typeface="+mn-ea"/>
                        <a:cs typeface="+mn-cs"/>
                      </a:endParaRPr>
                    </a:p>
                  </a:txBody>
                  <a:tcPr/>
                </a:tc>
              </a:tr>
              <a:tr h="555560">
                <a:tc>
                  <a:txBody>
                    <a:bodyPr/>
                    <a:lstStyle/>
                    <a:p>
                      <a:pPr algn="ctr"/>
                      <a:r>
                        <a:rPr lang="ru-RU" sz="900" b="1" dirty="0" smtClean="0">
                          <a:solidFill>
                            <a:schemeClr val="accent3">
                              <a:lumMod val="50000"/>
                            </a:schemeClr>
                          </a:solidFill>
                        </a:rPr>
                        <a:t>8</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Социальная Практика</a:t>
                      </a:r>
                    </a:p>
                    <a:p>
                      <a:pPr algn="ctr"/>
                      <a:r>
                        <a:rPr lang="ru-RU" sz="900" b="1" dirty="0" smtClean="0">
                          <a:solidFill>
                            <a:schemeClr val="accent3">
                              <a:lumMod val="50000"/>
                            </a:schemeClr>
                          </a:solidFill>
                        </a:rPr>
                        <a:t>с использованием конструкторов различного типа и вида</a:t>
                      </a:r>
                    </a:p>
                  </a:txBody>
                  <a:tcPr/>
                </a:tc>
                <a:tc>
                  <a:txBody>
                    <a:bodyPr/>
                    <a:lstStyle/>
                    <a:p>
                      <a:pPr algn="ctr"/>
                      <a:r>
                        <a:rPr kumimoji="0" lang="ru-RU" sz="900" b="1" kern="1200" dirty="0" smtClean="0">
                          <a:solidFill>
                            <a:schemeClr val="accent3">
                              <a:lumMod val="50000"/>
                            </a:schemeClr>
                          </a:solidFill>
                          <a:effectLst/>
                          <a:latin typeface="+mn-lt"/>
                          <a:ea typeface="+mn-ea"/>
                          <a:cs typeface="+mn-cs"/>
                        </a:rPr>
                        <a:t>ГКУ СО МО Химкинский социально-реабилитационный центр для несовершеннолетних, тел.: </a:t>
                      </a:r>
                      <a:r>
                        <a:rPr lang="ru-RU" sz="900" b="1" dirty="0" smtClean="0">
                          <a:solidFill>
                            <a:schemeClr val="accent3">
                              <a:lumMod val="50000"/>
                            </a:schemeClr>
                          </a:solidFill>
                        </a:rPr>
                        <a:t>(495) 575-96-16</a:t>
                      </a:r>
                      <a:endParaRPr lang="ru-RU" sz="900" b="1" dirty="0">
                        <a:solidFill>
                          <a:schemeClr val="accent3">
                            <a:lumMod val="50000"/>
                          </a:schemeClr>
                        </a:solidFill>
                      </a:endParaRPr>
                    </a:p>
                  </a:txBody>
                  <a:tcPr/>
                </a:tc>
              </a:tr>
              <a:tr h="404044">
                <a:tc>
                  <a:txBody>
                    <a:bodyPr/>
                    <a:lstStyle/>
                    <a:p>
                      <a:pPr algn="ctr"/>
                      <a:r>
                        <a:rPr lang="ru-RU" sz="900" b="1" dirty="0" smtClean="0">
                          <a:solidFill>
                            <a:schemeClr val="accent3">
                              <a:lumMod val="50000"/>
                            </a:schemeClr>
                          </a:solidFill>
                        </a:rPr>
                        <a:t>9</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«правополушарное рисование»</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ГКУСО МО </a:t>
                      </a:r>
                      <a:r>
                        <a:rPr lang="ru-RU" sz="900" b="1" dirty="0" err="1" smtClean="0">
                          <a:solidFill>
                            <a:schemeClr val="accent3">
                              <a:lumMod val="50000"/>
                            </a:schemeClr>
                          </a:solidFill>
                        </a:rPr>
                        <a:t>Рошальский</a:t>
                      </a:r>
                      <a:r>
                        <a:rPr lang="ru-RU" sz="900" b="1" dirty="0" smtClean="0">
                          <a:solidFill>
                            <a:schemeClr val="accent3">
                              <a:lumMod val="50000"/>
                            </a:schemeClr>
                          </a:solidFill>
                        </a:rPr>
                        <a:t> социально-реабилитационный центр для несовершеннолетних, тел.: (496) 455-81-67</a:t>
                      </a:r>
                      <a:endParaRPr lang="ru-RU" sz="900" b="1" dirty="0">
                        <a:solidFill>
                          <a:schemeClr val="accent3">
                            <a:lumMod val="50000"/>
                          </a:schemeClr>
                        </a:solidFill>
                      </a:endParaRPr>
                    </a:p>
                  </a:txBody>
                  <a:tcPr/>
                </a:tc>
              </a:tr>
              <a:tr h="404044">
                <a:tc>
                  <a:txBody>
                    <a:bodyPr/>
                    <a:lstStyle/>
                    <a:p>
                      <a:pPr algn="ctr"/>
                      <a:r>
                        <a:rPr lang="ru-RU" sz="900" b="1" dirty="0" smtClean="0">
                          <a:solidFill>
                            <a:schemeClr val="accent3">
                              <a:lumMod val="50000"/>
                            </a:schemeClr>
                          </a:solidFill>
                        </a:rPr>
                        <a:t>10</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«Игры народов мира»</a:t>
                      </a:r>
                      <a:endParaRPr lang="ru-RU" sz="900" b="1" dirty="0">
                        <a:solidFill>
                          <a:schemeClr val="accent3">
                            <a:lumMod val="50000"/>
                          </a:schemeClr>
                        </a:solidFill>
                      </a:endParaRPr>
                    </a:p>
                  </a:txBody>
                  <a:tcPr/>
                </a:tc>
                <a:tc>
                  <a:txBody>
                    <a:bodyPr/>
                    <a:lstStyle/>
                    <a:p>
                      <a:pPr algn="ctr"/>
                      <a:r>
                        <a:rPr kumimoji="0" lang="ru-RU" sz="900" b="1" kern="1200" dirty="0" smtClean="0">
                          <a:solidFill>
                            <a:schemeClr val="accent3">
                              <a:lumMod val="50000"/>
                            </a:schemeClr>
                          </a:solidFill>
                          <a:effectLst/>
                          <a:latin typeface="+mn-lt"/>
                          <a:ea typeface="+mn-ea"/>
                          <a:cs typeface="+mn-cs"/>
                        </a:rPr>
                        <a:t>ГКУ СО МО Рузский социально-реабилитационный центр для несовершеннолетних «Астарта», тел.: (496) 276-84-67</a:t>
                      </a:r>
                      <a:endParaRPr lang="ru-RU" sz="900" b="1" dirty="0">
                        <a:solidFill>
                          <a:schemeClr val="accent3">
                            <a:lumMod val="50000"/>
                          </a:schemeClr>
                        </a:solidFill>
                      </a:endParaRPr>
                    </a:p>
                  </a:txBody>
                  <a:tcPr/>
                </a:tc>
              </a:tr>
              <a:tr h="404044">
                <a:tc>
                  <a:txBody>
                    <a:bodyPr/>
                    <a:lstStyle/>
                    <a:p>
                      <a:pPr algn="ctr"/>
                      <a:r>
                        <a:rPr lang="ru-RU" sz="900" b="1" dirty="0" smtClean="0">
                          <a:solidFill>
                            <a:schemeClr val="accent3">
                              <a:lumMod val="50000"/>
                            </a:schemeClr>
                          </a:solidFill>
                        </a:rPr>
                        <a:t>11</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a:t>
                      </a:r>
                      <a:r>
                        <a:rPr lang="ru-RU" sz="900" b="1" dirty="0" err="1" smtClean="0">
                          <a:solidFill>
                            <a:schemeClr val="accent3">
                              <a:lumMod val="50000"/>
                            </a:schemeClr>
                          </a:solidFill>
                        </a:rPr>
                        <a:t>Макатон</a:t>
                      </a:r>
                      <a:r>
                        <a:rPr lang="ru-RU" sz="900" b="1" dirty="0" smtClean="0">
                          <a:solidFill>
                            <a:schemeClr val="accent3">
                              <a:lumMod val="50000"/>
                            </a:schemeClr>
                          </a:solidFill>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ГКУСО МО Красногорский социально-реабилитационный центр для несовершеннолетних,</a:t>
                      </a:r>
                      <a:r>
                        <a:rPr lang="ru-RU" sz="900" b="1" baseline="0" dirty="0" smtClean="0">
                          <a:solidFill>
                            <a:schemeClr val="accent3">
                              <a:lumMod val="50000"/>
                            </a:schemeClr>
                          </a:solidFill>
                        </a:rPr>
                        <a:t> тел.: (495) 564-57-00</a:t>
                      </a:r>
                      <a:endParaRPr lang="ru-RU" sz="900" b="1" dirty="0">
                        <a:solidFill>
                          <a:schemeClr val="accent3">
                            <a:lumMod val="50000"/>
                          </a:schemeClr>
                        </a:solidFill>
                      </a:endParaRPr>
                    </a:p>
                  </a:txBody>
                  <a:tcPr/>
                </a:tc>
              </a:tr>
              <a:tr h="404044">
                <a:tc>
                  <a:txBody>
                    <a:bodyPr/>
                    <a:lstStyle/>
                    <a:p>
                      <a:pPr algn="ctr"/>
                      <a:r>
                        <a:rPr lang="ru-RU" sz="900" b="1" dirty="0" smtClean="0">
                          <a:solidFill>
                            <a:schemeClr val="accent3">
                              <a:lumMod val="50000"/>
                            </a:schemeClr>
                          </a:solidFill>
                        </a:rPr>
                        <a:t>12</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«Путевка в жизнь»</a:t>
                      </a:r>
                      <a:endParaRPr lang="ru-RU" sz="900" b="1" dirty="0">
                        <a:solidFill>
                          <a:schemeClr val="accent3">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1" dirty="0" smtClean="0">
                          <a:solidFill>
                            <a:schemeClr val="accent3">
                              <a:lumMod val="50000"/>
                            </a:schemeClr>
                          </a:solidFill>
                        </a:rPr>
                        <a:t>ГБСУ СО МО Звенигородский психоневрологический интернат, тел.: (495) 597-12-21</a:t>
                      </a:r>
                      <a:endParaRPr lang="ru-RU" sz="900" b="1" dirty="0">
                        <a:solidFill>
                          <a:schemeClr val="accent3">
                            <a:lumMod val="50000"/>
                          </a:schemeClr>
                        </a:solidFill>
                      </a:endParaRPr>
                    </a:p>
                  </a:txBody>
                  <a:tcPr/>
                </a:tc>
              </a:tr>
            </a:tbl>
          </a:graphicData>
        </a:graphic>
      </p:graphicFrame>
    </p:spTree>
    <p:extLst>
      <p:ext uri="{BB962C8B-B14F-4D97-AF65-F5344CB8AC3E}">
        <p14:creationId xmlns:p14="http://schemas.microsoft.com/office/powerpoint/2010/main" val="4491571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686800" cy="838200"/>
          </a:xfrm>
        </p:spPr>
        <p:txBody>
          <a:bodyPr/>
          <a:lstStyle/>
          <a:p>
            <a:pPr algn="ctr"/>
            <a:r>
              <a:rPr lang="ru-RU" dirty="0" smtClean="0"/>
              <a:t>Телефонный справочник</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597189129"/>
              </p:ext>
            </p:extLst>
          </p:nvPr>
        </p:nvGraphicFramePr>
        <p:xfrm>
          <a:off x="35496" y="1124745"/>
          <a:ext cx="9073008" cy="5699743"/>
        </p:xfrm>
        <a:graphic>
          <a:graphicData uri="http://schemas.openxmlformats.org/drawingml/2006/table">
            <a:tbl>
              <a:tblPr firstRow="1" bandRow="1">
                <a:tableStyleId>{5C22544A-7EE6-4342-B048-85BDC9FD1C3A}</a:tableStyleId>
              </a:tblPr>
              <a:tblGrid>
                <a:gridCol w="599868"/>
                <a:gridCol w="2859766"/>
                <a:gridCol w="5613374"/>
              </a:tblGrid>
              <a:tr h="429130">
                <a:tc>
                  <a:txBody>
                    <a:bodyPr/>
                    <a:lstStyle/>
                    <a:p>
                      <a:pPr algn="ctr"/>
                      <a:r>
                        <a:rPr lang="ru-RU" sz="900" dirty="0" smtClean="0"/>
                        <a:t>Стр. №</a:t>
                      </a:r>
                      <a:endParaRPr lang="ru-RU" sz="900" dirty="0"/>
                    </a:p>
                  </a:txBody>
                  <a:tcPr/>
                </a:tc>
                <a:tc>
                  <a:txBody>
                    <a:bodyPr/>
                    <a:lstStyle/>
                    <a:p>
                      <a:pPr algn="ctr"/>
                      <a:r>
                        <a:rPr lang="ru-RU" sz="900" dirty="0" smtClean="0"/>
                        <a:t>Наименование проекта</a:t>
                      </a:r>
                      <a:endParaRPr lang="ru-RU" sz="900" dirty="0"/>
                    </a:p>
                  </a:txBody>
                  <a:tcPr/>
                </a:tc>
                <a:tc>
                  <a:txBody>
                    <a:bodyPr/>
                    <a:lstStyle/>
                    <a:p>
                      <a:pPr algn="ctr"/>
                      <a:r>
                        <a:rPr lang="ru-RU" sz="900" dirty="0" smtClean="0"/>
                        <a:t>Контактная информация</a:t>
                      </a:r>
                      <a:endParaRPr lang="ru-RU" sz="900" dirty="0"/>
                    </a:p>
                  </a:txBody>
                  <a:tcPr/>
                </a:tc>
              </a:tr>
              <a:tr h="448434">
                <a:tc>
                  <a:txBody>
                    <a:bodyPr/>
                    <a:lstStyle/>
                    <a:p>
                      <a:pPr algn="ctr"/>
                      <a:r>
                        <a:rPr lang="ru-RU" sz="900" b="1" dirty="0" smtClean="0">
                          <a:solidFill>
                            <a:schemeClr val="accent3">
                              <a:lumMod val="50000"/>
                            </a:schemeClr>
                          </a:solidFill>
                        </a:rPr>
                        <a:t>13</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«Вязаная игрушка </a:t>
                      </a:r>
                      <a:r>
                        <a:rPr lang="ru-RU" sz="900" b="1" dirty="0" err="1" smtClean="0">
                          <a:solidFill>
                            <a:schemeClr val="accent3">
                              <a:lumMod val="50000"/>
                            </a:schemeClr>
                          </a:solidFill>
                        </a:rPr>
                        <a:t>Амигуруми</a:t>
                      </a:r>
                      <a:r>
                        <a:rPr lang="ru-RU" sz="900" b="1" dirty="0" smtClean="0">
                          <a:solidFill>
                            <a:schemeClr val="accent3">
                              <a:lumMod val="50000"/>
                            </a:schemeClr>
                          </a:solidFill>
                        </a:rPr>
                        <a:t> – лучший подарок детям»</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Ступинский социально-реабилитационный центр для несовершеннолетних</a:t>
                      </a:r>
                    </a:p>
                    <a:p>
                      <a:pPr algn="ctr"/>
                      <a:r>
                        <a:rPr lang="ru-RU" sz="900" b="1" dirty="0" smtClean="0">
                          <a:solidFill>
                            <a:schemeClr val="accent3">
                              <a:lumMod val="50000"/>
                            </a:schemeClr>
                          </a:solidFill>
                        </a:rPr>
                        <a:t>«Альбатрос», тел.:  (496) 641-21-49</a:t>
                      </a:r>
                    </a:p>
                  </a:txBody>
                  <a:tcPr/>
                </a:tc>
              </a:tr>
              <a:tr h="441499">
                <a:tc>
                  <a:txBody>
                    <a:bodyPr/>
                    <a:lstStyle/>
                    <a:p>
                      <a:pPr algn="ctr"/>
                      <a:r>
                        <a:rPr lang="ru-RU" sz="900" b="1" dirty="0" smtClean="0">
                          <a:solidFill>
                            <a:schemeClr val="accent3">
                              <a:lumMod val="50000"/>
                            </a:schemeClr>
                          </a:solidFill>
                        </a:rPr>
                        <a:t>14</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«Сухое  валяние из шерсти»</a:t>
                      </a:r>
                      <a:endParaRPr lang="ru-RU" sz="900" b="1" dirty="0">
                        <a:solidFill>
                          <a:schemeClr val="accent3">
                            <a:lumMod val="50000"/>
                          </a:schemeClr>
                        </a:solidFill>
                      </a:endParaRPr>
                    </a:p>
                  </a:txBody>
                  <a:tcPr/>
                </a:tc>
                <a:tc>
                  <a:txBody>
                    <a:bodyPr/>
                    <a:lstStyle/>
                    <a:p>
                      <a:pPr algn="ctr"/>
                      <a:r>
                        <a:rPr kumimoji="0" lang="ru-RU" sz="900" b="1" kern="1200" dirty="0" smtClean="0">
                          <a:solidFill>
                            <a:schemeClr val="accent3">
                              <a:lumMod val="50000"/>
                            </a:schemeClr>
                          </a:solidFill>
                          <a:effectLst/>
                          <a:latin typeface="+mn-lt"/>
                          <a:ea typeface="+mn-ea"/>
                          <a:cs typeface="+mn-cs"/>
                        </a:rPr>
                        <a:t>ГБСУ СО МО </a:t>
                      </a:r>
                      <a:r>
                        <a:rPr kumimoji="0" lang="ru-RU" sz="900" b="1" kern="1200" dirty="0" err="1" smtClean="0">
                          <a:solidFill>
                            <a:schemeClr val="accent3">
                              <a:lumMod val="50000"/>
                            </a:schemeClr>
                          </a:solidFill>
                          <a:effectLst/>
                          <a:latin typeface="+mn-lt"/>
                          <a:ea typeface="+mn-ea"/>
                          <a:cs typeface="+mn-cs"/>
                        </a:rPr>
                        <a:t>Антроповский</a:t>
                      </a:r>
                      <a:r>
                        <a:rPr kumimoji="0" lang="ru-RU" sz="900" b="1" kern="1200" dirty="0" smtClean="0">
                          <a:solidFill>
                            <a:schemeClr val="accent3">
                              <a:lumMod val="50000"/>
                            </a:schemeClr>
                          </a:solidFill>
                          <a:effectLst/>
                          <a:latin typeface="+mn-lt"/>
                          <a:ea typeface="+mn-ea"/>
                          <a:cs typeface="+mn-cs"/>
                        </a:rPr>
                        <a:t> психоневрологический интернат,</a:t>
                      </a:r>
                      <a:r>
                        <a:rPr kumimoji="0" lang="ru-RU" sz="900" b="1" kern="1200" baseline="0" dirty="0" smtClean="0">
                          <a:solidFill>
                            <a:schemeClr val="accent3">
                              <a:lumMod val="50000"/>
                            </a:schemeClr>
                          </a:solidFill>
                          <a:effectLst/>
                          <a:latin typeface="+mn-lt"/>
                          <a:ea typeface="+mn-ea"/>
                          <a:cs typeface="+mn-cs"/>
                        </a:rPr>
                        <a:t>  тел.: (496) 724-38-64</a:t>
                      </a:r>
                      <a:endParaRPr lang="ru-RU" sz="900" b="1" dirty="0">
                        <a:solidFill>
                          <a:schemeClr val="accent3">
                            <a:lumMod val="50000"/>
                          </a:schemeClr>
                        </a:solidFill>
                      </a:endParaRPr>
                    </a:p>
                  </a:txBody>
                  <a:tcPr/>
                </a:tc>
              </a:tr>
              <a:tr h="499525">
                <a:tc>
                  <a:txBody>
                    <a:bodyPr/>
                    <a:lstStyle/>
                    <a:p>
                      <a:pPr algn="ctr"/>
                      <a:r>
                        <a:rPr lang="ru-RU" sz="900" b="1" dirty="0" smtClean="0">
                          <a:solidFill>
                            <a:schemeClr val="accent3">
                              <a:lumMod val="50000"/>
                            </a:schemeClr>
                          </a:solidFill>
                        </a:rPr>
                        <a:t>15</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a:t>
                      </a:r>
                      <a:r>
                        <a:rPr lang="ru-RU" sz="900" b="1" dirty="0" err="1" smtClean="0">
                          <a:solidFill>
                            <a:schemeClr val="accent3">
                              <a:lumMod val="50000"/>
                            </a:schemeClr>
                          </a:solidFill>
                        </a:rPr>
                        <a:t>Хатха</a:t>
                      </a:r>
                      <a:r>
                        <a:rPr lang="ru-RU" sz="900" b="1" dirty="0" smtClean="0">
                          <a:solidFill>
                            <a:schemeClr val="accent3">
                              <a:lumMod val="50000"/>
                            </a:schemeClr>
                          </a:solidFill>
                        </a:rPr>
                        <a:t>-йога»</a:t>
                      </a:r>
                      <a:endParaRPr lang="ru-RU" sz="900" b="1" dirty="0">
                        <a:solidFill>
                          <a:schemeClr val="accent3">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900" b="1" kern="1200" dirty="0" smtClean="0">
                          <a:solidFill>
                            <a:schemeClr val="accent3">
                              <a:lumMod val="50000"/>
                            </a:schemeClr>
                          </a:solidFill>
                          <a:effectLst/>
                          <a:latin typeface="+mn-lt"/>
                          <a:ea typeface="+mn-ea"/>
                          <a:cs typeface="+mn-cs"/>
                        </a:rPr>
                        <a:t>ГБУ СО МО Одинцовский комплексный центр социального обслуживания населения, тел.:</a:t>
                      </a:r>
                      <a:r>
                        <a:rPr kumimoji="0" lang="ru-RU" sz="900" b="1" kern="1200" baseline="0" dirty="0" smtClean="0">
                          <a:solidFill>
                            <a:schemeClr val="accent3">
                              <a:lumMod val="50000"/>
                            </a:schemeClr>
                          </a:solidFill>
                          <a:effectLst/>
                          <a:latin typeface="+mn-lt"/>
                          <a:ea typeface="+mn-ea"/>
                          <a:cs typeface="+mn-cs"/>
                        </a:rPr>
                        <a:t> (495) 599-43-65,</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900" b="1" kern="1200" baseline="0" dirty="0" smtClean="0">
                          <a:solidFill>
                            <a:schemeClr val="accent3">
                              <a:lumMod val="50000"/>
                            </a:schemeClr>
                          </a:solidFill>
                          <a:effectLst/>
                          <a:latin typeface="+mn-lt"/>
                          <a:ea typeface="+mn-ea"/>
                          <a:cs typeface="+mn-cs"/>
                        </a:rPr>
                        <a:t>(495) 593-29-12</a:t>
                      </a:r>
                    </a:p>
                    <a:p>
                      <a:pPr marL="0" marR="0" indent="0" algn="ctr" defTabSz="914400" rtl="0" eaLnBrk="1" fontAlgn="auto" latinLnBrk="0" hangingPunct="1">
                        <a:lnSpc>
                          <a:spcPct val="100000"/>
                        </a:lnSpc>
                        <a:spcBef>
                          <a:spcPts val="0"/>
                        </a:spcBef>
                        <a:spcAft>
                          <a:spcPts val="0"/>
                        </a:spcAft>
                        <a:buClrTx/>
                        <a:buSzTx/>
                        <a:buFontTx/>
                        <a:buNone/>
                        <a:tabLst/>
                        <a:defRPr/>
                      </a:pPr>
                      <a:endParaRPr kumimoji="0" lang="ru-RU" sz="900" b="1" kern="1200" dirty="0" smtClean="0">
                        <a:solidFill>
                          <a:schemeClr val="accent3">
                            <a:lumMod val="50000"/>
                          </a:schemeClr>
                        </a:solidFill>
                        <a:effectLst/>
                        <a:latin typeface="+mn-lt"/>
                        <a:ea typeface="+mn-ea"/>
                        <a:cs typeface="+mn-cs"/>
                      </a:endParaRPr>
                    </a:p>
                  </a:txBody>
                  <a:tcPr/>
                </a:tc>
              </a:tr>
              <a:tr h="448434">
                <a:tc>
                  <a:txBody>
                    <a:bodyPr/>
                    <a:lstStyle/>
                    <a:p>
                      <a:pPr algn="ctr"/>
                      <a:r>
                        <a:rPr lang="ru-RU" sz="900" b="1" dirty="0" smtClean="0">
                          <a:solidFill>
                            <a:schemeClr val="accent3">
                              <a:lumMod val="50000"/>
                            </a:schemeClr>
                          </a:solidFill>
                        </a:rPr>
                        <a:t>16</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«Рисуем светом»</a:t>
                      </a:r>
                      <a:endParaRPr lang="ru-RU" sz="900" b="1" dirty="0">
                        <a:solidFill>
                          <a:schemeClr val="accent3">
                            <a:lumMod val="50000"/>
                          </a:schemeClr>
                        </a:solidFill>
                      </a:endParaRPr>
                    </a:p>
                  </a:txBody>
                  <a:tcPr/>
                </a:tc>
                <a:tc>
                  <a:txBody>
                    <a:bodyPr/>
                    <a:lstStyle/>
                    <a:p>
                      <a:pPr algn="ctr"/>
                      <a:r>
                        <a:rPr kumimoji="0" lang="ru-RU" sz="900" b="1" kern="1200" dirty="0" smtClean="0">
                          <a:solidFill>
                            <a:schemeClr val="accent3">
                              <a:lumMod val="50000"/>
                            </a:schemeClr>
                          </a:solidFill>
                          <a:effectLst/>
                          <a:latin typeface="+mn-lt"/>
                          <a:ea typeface="+mn-ea"/>
                          <a:cs typeface="+mn-cs"/>
                        </a:rPr>
                        <a:t>ГБУ СО МО Одинцовский комплексный центр социального обслуживания населения, тел.: (495) 599-43-65,</a:t>
                      </a:r>
                    </a:p>
                    <a:p>
                      <a:pPr algn="ctr"/>
                      <a:r>
                        <a:rPr kumimoji="0" lang="ru-RU" sz="900" b="1" kern="1200" dirty="0" smtClean="0">
                          <a:solidFill>
                            <a:schemeClr val="accent3">
                              <a:lumMod val="50000"/>
                            </a:schemeClr>
                          </a:solidFill>
                          <a:effectLst/>
                          <a:latin typeface="+mn-lt"/>
                          <a:ea typeface="+mn-ea"/>
                          <a:cs typeface="+mn-cs"/>
                        </a:rPr>
                        <a:t>(495) 593-29-12</a:t>
                      </a:r>
                    </a:p>
                  </a:txBody>
                  <a:tcPr/>
                </a:tc>
              </a:tr>
              <a:tr h="448434">
                <a:tc>
                  <a:txBody>
                    <a:bodyPr/>
                    <a:lstStyle/>
                    <a:p>
                      <a:pPr algn="ctr"/>
                      <a:r>
                        <a:rPr lang="ru-RU" sz="900" b="1" dirty="0" smtClean="0">
                          <a:solidFill>
                            <a:schemeClr val="accent3">
                              <a:lumMod val="50000"/>
                            </a:schemeClr>
                          </a:solidFill>
                        </a:rPr>
                        <a:t>17</a:t>
                      </a:r>
                      <a:endParaRPr lang="ru-RU" sz="900" b="1" dirty="0">
                        <a:solidFill>
                          <a:schemeClr val="accent3">
                            <a:lumMod val="50000"/>
                          </a:schemeClr>
                        </a:solidFill>
                      </a:endParaRPr>
                    </a:p>
                  </a:txBody>
                  <a:tcPr/>
                </a:tc>
                <a:tc>
                  <a:txBody>
                    <a:bodyPr/>
                    <a:lstStyle/>
                    <a:p>
                      <a:pPr algn="ctr"/>
                      <a:r>
                        <a:rPr lang="ru-RU" sz="900" b="1" i="1" dirty="0" smtClean="0">
                          <a:solidFill>
                            <a:schemeClr val="accent3">
                              <a:lumMod val="50000"/>
                            </a:schemeClr>
                          </a:solidFill>
                          <a:effectLst/>
                        </a:rPr>
                        <a:t>«Здоровье на ладошке»</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Егорьевский социально-реабилитационный центр для</a:t>
                      </a:r>
                    </a:p>
                    <a:p>
                      <a:pPr algn="ctr"/>
                      <a:r>
                        <a:rPr lang="ru-RU" sz="900" b="1" dirty="0" smtClean="0">
                          <a:solidFill>
                            <a:schemeClr val="accent3">
                              <a:lumMod val="50000"/>
                            </a:schemeClr>
                          </a:solidFill>
                        </a:rPr>
                        <a:t>несовершеннолетних «Наш дом», тел.: (496) 404-59-52</a:t>
                      </a:r>
                    </a:p>
                  </a:txBody>
                  <a:tcPr/>
                </a:tc>
              </a:tr>
              <a:tr h="448434">
                <a:tc>
                  <a:txBody>
                    <a:bodyPr/>
                    <a:lstStyle/>
                    <a:p>
                      <a:pPr algn="ctr"/>
                      <a:r>
                        <a:rPr lang="ru-RU" sz="900" b="1" dirty="0" smtClean="0">
                          <a:solidFill>
                            <a:schemeClr val="accent3">
                              <a:lumMod val="50000"/>
                            </a:schemeClr>
                          </a:solidFill>
                        </a:rPr>
                        <a:t>18</a:t>
                      </a:r>
                      <a:endParaRPr lang="ru-RU" sz="900" b="1" dirty="0">
                        <a:solidFill>
                          <a:schemeClr val="accent3">
                            <a:lumMod val="50000"/>
                          </a:schemeClr>
                        </a:solidFill>
                      </a:endParaRPr>
                    </a:p>
                  </a:txBody>
                  <a:tcPr/>
                </a:tc>
                <a:tc>
                  <a:txBody>
                    <a:bodyPr/>
                    <a:lstStyle/>
                    <a:p>
                      <a:pPr algn="ctr"/>
                      <a:r>
                        <a:rPr lang="ru-RU" sz="900" b="1" i="1" dirty="0" smtClean="0">
                          <a:solidFill>
                            <a:schemeClr val="accent3">
                              <a:lumMod val="50000"/>
                            </a:schemeClr>
                          </a:solidFill>
                          <a:effectLst/>
                        </a:rPr>
                        <a:t>«</a:t>
                      </a:r>
                      <a:r>
                        <a:rPr lang="ru-RU" sz="900" b="1" i="1" dirty="0" err="1" smtClean="0">
                          <a:solidFill>
                            <a:schemeClr val="accent3">
                              <a:lumMod val="50000"/>
                            </a:schemeClr>
                          </a:solidFill>
                          <a:effectLst/>
                        </a:rPr>
                        <a:t>Мозартика</a:t>
                      </a:r>
                      <a:r>
                        <a:rPr lang="ru-RU" sz="900" b="1" i="1" dirty="0" smtClean="0">
                          <a:solidFill>
                            <a:schemeClr val="accent3">
                              <a:lumMod val="50000"/>
                            </a:schemeClr>
                          </a:solidFill>
                          <a:effectLst/>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Егорьевский социально-реабилитационный центр для</a:t>
                      </a:r>
                    </a:p>
                    <a:p>
                      <a:pPr algn="ctr"/>
                      <a:r>
                        <a:rPr lang="ru-RU" sz="900" b="1" dirty="0" smtClean="0">
                          <a:solidFill>
                            <a:schemeClr val="accent3">
                              <a:lumMod val="50000"/>
                            </a:schemeClr>
                          </a:solidFill>
                        </a:rPr>
                        <a:t>несовершеннолетних «Наш дом», тел.: (496) 404-59-52</a:t>
                      </a:r>
                    </a:p>
                  </a:txBody>
                  <a:tcPr/>
                </a:tc>
              </a:tr>
              <a:tr h="635759">
                <a:tc>
                  <a:txBody>
                    <a:bodyPr/>
                    <a:lstStyle/>
                    <a:p>
                      <a:pPr algn="ctr"/>
                      <a:r>
                        <a:rPr lang="ru-RU" sz="900" b="1" dirty="0" smtClean="0">
                          <a:solidFill>
                            <a:schemeClr val="accent3">
                              <a:lumMod val="50000"/>
                            </a:schemeClr>
                          </a:solidFill>
                        </a:rPr>
                        <a:t>19</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«СЕМЕЙНЫЙ КОНДИТЕР. ШАГ ЗА ШАГОМ К НОВОЙ ПРОФЕССИИ»</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ГКУСО МО </a:t>
                      </a:r>
                      <a:r>
                        <a:rPr lang="ru-RU" sz="900" b="1" dirty="0" err="1" smtClean="0">
                          <a:solidFill>
                            <a:schemeClr val="accent3">
                              <a:lumMod val="50000"/>
                            </a:schemeClr>
                          </a:solidFill>
                        </a:rPr>
                        <a:t>Реутовский</a:t>
                      </a:r>
                      <a:r>
                        <a:rPr lang="ru-RU" sz="900" b="1" dirty="0" smtClean="0">
                          <a:solidFill>
                            <a:schemeClr val="accent3">
                              <a:lumMod val="50000"/>
                            </a:schemeClr>
                          </a:solidFill>
                        </a:rPr>
                        <a:t> реабилитационный центр для детей и подростков с</a:t>
                      </a:r>
                    </a:p>
                    <a:p>
                      <a:pPr algn="ctr"/>
                      <a:r>
                        <a:rPr lang="ru-RU" sz="900" b="1" dirty="0" smtClean="0">
                          <a:solidFill>
                            <a:schemeClr val="accent3">
                              <a:lumMod val="50000"/>
                            </a:schemeClr>
                          </a:solidFill>
                        </a:rPr>
                        <a:t>ограниченными возможностями «Родничок», тел.: (498) 661-86-25,</a:t>
                      </a:r>
                    </a:p>
                    <a:p>
                      <a:pPr algn="ctr"/>
                      <a:r>
                        <a:rPr lang="ru-RU" sz="900" b="1" dirty="0" smtClean="0">
                          <a:solidFill>
                            <a:schemeClr val="accent3">
                              <a:lumMod val="50000"/>
                            </a:schemeClr>
                          </a:solidFill>
                        </a:rPr>
                        <a:t>(495) 528-17-75</a:t>
                      </a:r>
                    </a:p>
                    <a:p>
                      <a:pPr algn="ctr"/>
                      <a:endParaRPr lang="ru-RU" sz="900" b="1" dirty="0" smtClean="0">
                        <a:solidFill>
                          <a:schemeClr val="accent3">
                            <a:lumMod val="50000"/>
                          </a:schemeClr>
                        </a:solidFill>
                      </a:endParaRPr>
                    </a:p>
                  </a:txBody>
                  <a:tcPr/>
                </a:tc>
              </a:tr>
              <a:tr h="499525">
                <a:tc>
                  <a:txBody>
                    <a:bodyPr/>
                    <a:lstStyle/>
                    <a:p>
                      <a:pPr algn="ctr"/>
                      <a:r>
                        <a:rPr lang="ru-RU" sz="900" b="1" dirty="0" smtClean="0">
                          <a:solidFill>
                            <a:schemeClr val="accent3">
                              <a:lumMod val="50000"/>
                            </a:schemeClr>
                          </a:solidFill>
                        </a:rPr>
                        <a:t>20</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«арт спрей»</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Дубненский реабилитационный центр для детей и подростков с</a:t>
                      </a:r>
                    </a:p>
                    <a:p>
                      <a:pPr algn="ctr"/>
                      <a:r>
                        <a:rPr lang="ru-RU" sz="900" b="1" dirty="0" smtClean="0">
                          <a:solidFill>
                            <a:schemeClr val="accent3">
                              <a:lumMod val="50000"/>
                            </a:schemeClr>
                          </a:solidFill>
                        </a:rPr>
                        <a:t>ограниченными возможностями «Бригантина», тел.: (496) 212-69-37</a:t>
                      </a:r>
                    </a:p>
                  </a:txBody>
                  <a:tcPr/>
                </a:tc>
              </a:tr>
              <a:tr h="441499">
                <a:tc>
                  <a:txBody>
                    <a:bodyPr/>
                    <a:lstStyle/>
                    <a:p>
                      <a:pPr algn="ctr"/>
                      <a:r>
                        <a:rPr lang="ru-RU" sz="900" b="1" dirty="0" smtClean="0">
                          <a:solidFill>
                            <a:schemeClr val="accent3">
                              <a:lumMod val="50000"/>
                            </a:schemeClr>
                          </a:solidFill>
                        </a:rPr>
                        <a:t>21</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Интернет - сайт «ОТ СЕРДЦА К СЕРДЦУ»</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Наро-Фоминский комплексный центр социального обслуживания населения,</a:t>
                      </a:r>
                      <a:r>
                        <a:rPr lang="ru-RU" sz="900" b="1" baseline="0" dirty="0" smtClean="0">
                          <a:solidFill>
                            <a:schemeClr val="accent3">
                              <a:lumMod val="50000"/>
                            </a:schemeClr>
                          </a:solidFill>
                        </a:rPr>
                        <a:t> тел.: 496-34-3-85-53</a:t>
                      </a:r>
                      <a:endParaRPr lang="ru-RU" sz="900" b="1" dirty="0">
                        <a:solidFill>
                          <a:schemeClr val="accent3">
                            <a:lumMod val="50000"/>
                          </a:schemeClr>
                        </a:solidFill>
                      </a:endParaRPr>
                    </a:p>
                  </a:txBody>
                  <a:tcPr/>
                </a:tc>
              </a:tr>
              <a:tr h="448434">
                <a:tc>
                  <a:txBody>
                    <a:bodyPr/>
                    <a:lstStyle/>
                    <a:p>
                      <a:pPr algn="ctr"/>
                      <a:r>
                        <a:rPr lang="ru-RU" sz="900" b="1" dirty="0" smtClean="0">
                          <a:solidFill>
                            <a:schemeClr val="accent3">
                              <a:lumMod val="50000"/>
                            </a:schemeClr>
                          </a:solidFill>
                        </a:rPr>
                        <a:t>22</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«СМЕШАРИК»</a:t>
                      </a:r>
                      <a:br>
                        <a:rPr lang="ru-RU" sz="900" b="1" dirty="0" smtClean="0">
                          <a:solidFill>
                            <a:schemeClr val="accent3">
                              <a:lumMod val="50000"/>
                            </a:schemeClr>
                          </a:solidFill>
                        </a:rPr>
                      </a:b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Лотошинский социально-реабилитационный центр для несовершеннолетних, тел.: (496) 287-96-73</a:t>
                      </a:r>
                      <a:endParaRPr lang="ru-RU" sz="900" b="1" dirty="0">
                        <a:solidFill>
                          <a:schemeClr val="accent3">
                            <a:lumMod val="50000"/>
                          </a:schemeClr>
                        </a:solidFill>
                      </a:endParaRPr>
                    </a:p>
                  </a:txBody>
                  <a:tcPr/>
                </a:tc>
              </a:tr>
              <a:tr h="499525">
                <a:tc>
                  <a:txBody>
                    <a:bodyPr/>
                    <a:lstStyle/>
                    <a:p>
                      <a:pPr algn="ctr"/>
                      <a:r>
                        <a:rPr lang="ru-RU" sz="900" b="1" dirty="0" smtClean="0">
                          <a:solidFill>
                            <a:schemeClr val="accent3">
                              <a:lumMod val="50000"/>
                            </a:schemeClr>
                          </a:solidFill>
                        </a:rPr>
                        <a:t>23</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«обучение пилотированию БПЛА»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ГБСУ СО МО Коломенский детский дом-интернат для умственно отсталых детей-</a:t>
                      </a:r>
                    </a:p>
                    <a:p>
                      <a:pPr algn="ctr"/>
                      <a:r>
                        <a:rPr lang="ru-RU" sz="900" b="1" dirty="0" smtClean="0">
                          <a:solidFill>
                            <a:schemeClr val="accent3">
                              <a:lumMod val="50000"/>
                            </a:schemeClr>
                          </a:solidFill>
                        </a:rPr>
                        <a:t>сирот и детей, оставшихся без попечения родителей,</a:t>
                      </a:r>
                      <a:r>
                        <a:rPr lang="ru-RU" sz="900" b="1" baseline="0" dirty="0" smtClean="0">
                          <a:solidFill>
                            <a:schemeClr val="accent3">
                              <a:lumMod val="50000"/>
                            </a:schemeClr>
                          </a:solidFill>
                        </a:rPr>
                        <a:t> тел.: (496) 616-96-83</a:t>
                      </a:r>
                    </a:p>
                    <a:p>
                      <a:pPr algn="ctr"/>
                      <a:r>
                        <a:rPr lang="ru-RU" sz="900" b="1" baseline="0" dirty="0" smtClean="0">
                          <a:solidFill>
                            <a:schemeClr val="accent3">
                              <a:lumMod val="50000"/>
                            </a:schemeClr>
                          </a:solidFill>
                        </a:rPr>
                        <a:t>(496) 616-96-86</a:t>
                      </a:r>
                    </a:p>
                  </a:txBody>
                  <a:tcPr/>
                </a:tc>
              </a:tr>
            </a:tbl>
          </a:graphicData>
        </a:graphic>
      </p:graphicFrame>
    </p:spTree>
    <p:extLst>
      <p:ext uri="{BB962C8B-B14F-4D97-AF65-F5344CB8AC3E}">
        <p14:creationId xmlns:p14="http://schemas.microsoft.com/office/powerpoint/2010/main" val="37242590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686800" cy="838200"/>
          </a:xfrm>
        </p:spPr>
        <p:txBody>
          <a:bodyPr/>
          <a:lstStyle/>
          <a:p>
            <a:pPr algn="ctr"/>
            <a:r>
              <a:rPr lang="ru-RU" dirty="0" smtClean="0"/>
              <a:t>Телефонный справочник</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086531827"/>
              </p:ext>
            </p:extLst>
          </p:nvPr>
        </p:nvGraphicFramePr>
        <p:xfrm>
          <a:off x="35495" y="1124744"/>
          <a:ext cx="9073010" cy="5688632"/>
        </p:xfrm>
        <a:graphic>
          <a:graphicData uri="http://schemas.openxmlformats.org/drawingml/2006/table">
            <a:tbl>
              <a:tblPr firstRow="1" bandRow="1">
                <a:tableStyleId>{5C22544A-7EE6-4342-B048-85BDC9FD1C3A}</a:tableStyleId>
              </a:tblPr>
              <a:tblGrid>
                <a:gridCol w="599869"/>
                <a:gridCol w="2999342"/>
                <a:gridCol w="5473799"/>
              </a:tblGrid>
              <a:tr h="503159">
                <a:tc>
                  <a:txBody>
                    <a:bodyPr/>
                    <a:lstStyle/>
                    <a:p>
                      <a:pPr algn="ctr"/>
                      <a:r>
                        <a:rPr lang="ru-RU" sz="900" dirty="0" smtClean="0"/>
                        <a:t>Стр. №</a:t>
                      </a:r>
                      <a:endParaRPr lang="ru-RU" sz="900" dirty="0"/>
                    </a:p>
                  </a:txBody>
                  <a:tcPr/>
                </a:tc>
                <a:tc>
                  <a:txBody>
                    <a:bodyPr/>
                    <a:lstStyle/>
                    <a:p>
                      <a:pPr algn="ctr"/>
                      <a:r>
                        <a:rPr lang="ru-RU" sz="900" dirty="0" smtClean="0"/>
                        <a:t>Наименование проекта</a:t>
                      </a:r>
                      <a:endParaRPr lang="ru-RU" sz="900" dirty="0"/>
                    </a:p>
                  </a:txBody>
                  <a:tcPr/>
                </a:tc>
                <a:tc>
                  <a:txBody>
                    <a:bodyPr/>
                    <a:lstStyle/>
                    <a:p>
                      <a:pPr algn="ctr"/>
                      <a:r>
                        <a:rPr lang="ru-RU" sz="900" dirty="0" smtClean="0"/>
                        <a:t>Контактная информация</a:t>
                      </a:r>
                      <a:endParaRPr lang="ru-RU" sz="900" dirty="0"/>
                    </a:p>
                  </a:txBody>
                  <a:tcPr/>
                </a:tc>
              </a:tr>
              <a:tr h="360104">
                <a:tc>
                  <a:txBody>
                    <a:bodyPr/>
                    <a:lstStyle/>
                    <a:p>
                      <a:pPr algn="ctr"/>
                      <a:r>
                        <a:rPr lang="ru-RU" sz="900" b="1" dirty="0" smtClean="0">
                          <a:solidFill>
                            <a:schemeClr val="accent3">
                              <a:lumMod val="50000"/>
                            </a:schemeClr>
                          </a:solidFill>
                        </a:rPr>
                        <a:t>24</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«Очень жизненный путь»</a:t>
                      </a:r>
                      <a:endParaRPr lang="ru-RU" sz="900" b="1" dirty="0">
                        <a:solidFill>
                          <a:schemeClr val="accent3">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1" dirty="0" err="1" smtClean="0">
                          <a:solidFill>
                            <a:schemeClr val="accent3">
                              <a:lumMod val="50000"/>
                            </a:schemeClr>
                          </a:solidFill>
                        </a:rPr>
                        <a:t>Пущинскоий</a:t>
                      </a:r>
                      <a:r>
                        <a:rPr lang="ru-RU" sz="900" b="1" dirty="0" smtClean="0">
                          <a:solidFill>
                            <a:schemeClr val="accent3">
                              <a:lumMod val="50000"/>
                            </a:schemeClr>
                          </a:solidFill>
                        </a:rPr>
                        <a:t> социально-реабилитационный</a:t>
                      </a:r>
                      <a:r>
                        <a:rPr lang="ru-RU" sz="900" b="1" baseline="0" dirty="0" smtClean="0">
                          <a:solidFill>
                            <a:schemeClr val="accent3">
                              <a:lumMod val="50000"/>
                            </a:schemeClr>
                          </a:solidFill>
                        </a:rPr>
                        <a:t> центр</a:t>
                      </a:r>
                      <a:r>
                        <a:rPr lang="ru-RU" sz="900" b="1" dirty="0" smtClean="0">
                          <a:solidFill>
                            <a:schemeClr val="accent3">
                              <a:lumMod val="50000"/>
                            </a:schemeClr>
                          </a:solidFill>
                        </a:rPr>
                        <a:t> «Солнышко»,</a:t>
                      </a:r>
                      <a:r>
                        <a:rPr lang="ru-RU" sz="900" b="1" baseline="0" dirty="0" smtClean="0">
                          <a:solidFill>
                            <a:schemeClr val="accent3">
                              <a:lumMod val="50000"/>
                            </a:schemeClr>
                          </a:solidFill>
                        </a:rPr>
                        <a:t> </a:t>
                      </a:r>
                      <a:r>
                        <a:rPr lang="ru-RU" sz="900" b="1" dirty="0" smtClean="0">
                          <a:solidFill>
                            <a:schemeClr val="accent3">
                              <a:lumMod val="50000"/>
                            </a:schemeClr>
                          </a:solidFill>
                        </a:rPr>
                        <a:t>тел.: 8 906 044 44 67</a:t>
                      </a:r>
                    </a:p>
                  </a:txBody>
                  <a:tcPr/>
                </a:tc>
              </a:tr>
              <a:tr h="360104">
                <a:tc>
                  <a:txBody>
                    <a:bodyPr/>
                    <a:lstStyle/>
                    <a:p>
                      <a:pPr algn="ctr"/>
                      <a:r>
                        <a:rPr lang="ru-RU" sz="900" b="1" dirty="0" smtClean="0">
                          <a:solidFill>
                            <a:schemeClr val="accent3">
                              <a:lumMod val="50000"/>
                            </a:schemeClr>
                          </a:solidFill>
                        </a:rPr>
                        <a:t>25</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«Очумелые идеи - #</a:t>
                      </a:r>
                      <a:r>
                        <a:rPr lang="ru-RU" sz="900" b="1" dirty="0" err="1" smtClean="0">
                          <a:solidFill>
                            <a:schemeClr val="accent3">
                              <a:lumMod val="50000"/>
                            </a:schemeClr>
                          </a:solidFill>
                        </a:rPr>
                        <a:t>УмелыйФристайл</a:t>
                      </a:r>
                      <a:r>
                        <a:rPr lang="ru-RU" sz="900" b="1" dirty="0" smtClean="0">
                          <a:solidFill>
                            <a:schemeClr val="accent3">
                              <a:lumMod val="50000"/>
                            </a:schemeClr>
                          </a:solidFill>
                        </a:rPr>
                        <a:t>»</a:t>
                      </a:r>
                      <a:endParaRPr lang="ru-RU" sz="900" b="1" dirty="0">
                        <a:solidFill>
                          <a:schemeClr val="accent3">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1" dirty="0" smtClean="0">
                          <a:solidFill>
                            <a:schemeClr val="accent3">
                              <a:lumMod val="50000"/>
                            </a:schemeClr>
                          </a:solidFill>
                        </a:rPr>
                        <a:t>ГБСУ СО МО Клинский дом-интернат для престарелых и инвалидов,</a:t>
                      </a:r>
                      <a:r>
                        <a:rPr lang="ru-RU" sz="900" b="1" baseline="0" dirty="0" smtClean="0">
                          <a:solidFill>
                            <a:schemeClr val="accent3">
                              <a:lumMod val="50000"/>
                            </a:schemeClr>
                          </a:solidFill>
                        </a:rPr>
                        <a:t> тел.: (496) 245-80-48</a:t>
                      </a:r>
                      <a:r>
                        <a:rPr lang="ru-RU" sz="900" b="1" dirty="0" smtClean="0">
                          <a:solidFill>
                            <a:schemeClr val="accent3">
                              <a:lumMod val="50000"/>
                            </a:schemeClr>
                          </a:solidFill>
                        </a:rPr>
                        <a:t/>
                      </a:r>
                      <a:br>
                        <a:rPr lang="ru-RU" sz="900" b="1" dirty="0" smtClean="0">
                          <a:solidFill>
                            <a:schemeClr val="accent3">
                              <a:lumMod val="50000"/>
                            </a:schemeClr>
                          </a:solidFill>
                        </a:rPr>
                      </a:br>
                      <a:endParaRPr lang="ru-RU" sz="900" b="1" dirty="0">
                        <a:solidFill>
                          <a:schemeClr val="accent3">
                            <a:lumMod val="50000"/>
                          </a:schemeClr>
                        </a:solidFill>
                      </a:endParaRPr>
                    </a:p>
                  </a:txBody>
                  <a:tcPr/>
                </a:tc>
              </a:tr>
              <a:tr h="360104">
                <a:tc>
                  <a:txBody>
                    <a:bodyPr/>
                    <a:lstStyle/>
                    <a:p>
                      <a:pPr algn="ctr"/>
                      <a:r>
                        <a:rPr lang="ru-RU" sz="900" b="1" dirty="0" smtClean="0">
                          <a:solidFill>
                            <a:schemeClr val="accent3">
                              <a:lumMod val="50000"/>
                            </a:schemeClr>
                          </a:solidFill>
                        </a:rPr>
                        <a:t>26</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«БОС – терапия»</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a:t>
                      </a:r>
                      <a:r>
                        <a:rPr lang="ru-RU" sz="900" b="1" dirty="0" err="1" smtClean="0">
                          <a:solidFill>
                            <a:schemeClr val="accent3">
                              <a:lumMod val="50000"/>
                            </a:schemeClr>
                          </a:solidFill>
                        </a:rPr>
                        <a:t>Протвинский</a:t>
                      </a:r>
                      <a:r>
                        <a:rPr lang="ru-RU" sz="900" b="1" dirty="0" smtClean="0">
                          <a:solidFill>
                            <a:schemeClr val="accent3">
                              <a:lumMod val="50000"/>
                            </a:schemeClr>
                          </a:solidFill>
                        </a:rPr>
                        <a:t> реабилитационный центр для детей и подростков с</a:t>
                      </a:r>
                    </a:p>
                    <a:p>
                      <a:pPr algn="ctr"/>
                      <a:r>
                        <a:rPr lang="ru-RU" sz="900" b="1" dirty="0" smtClean="0">
                          <a:solidFill>
                            <a:schemeClr val="accent3">
                              <a:lumMod val="50000"/>
                            </a:schemeClr>
                          </a:solidFill>
                        </a:rPr>
                        <a:t>ограниченными возможностями,</a:t>
                      </a:r>
                      <a:r>
                        <a:rPr lang="ru-RU" sz="900" b="1" baseline="0" dirty="0" smtClean="0">
                          <a:solidFill>
                            <a:schemeClr val="accent3">
                              <a:lumMod val="50000"/>
                            </a:schemeClr>
                          </a:solidFill>
                        </a:rPr>
                        <a:t> тел.: (496)-774-29-59</a:t>
                      </a:r>
                      <a:endParaRPr lang="ru-RU" sz="900" b="1" dirty="0" smtClean="0">
                        <a:solidFill>
                          <a:schemeClr val="accent3">
                            <a:lumMod val="50000"/>
                          </a:schemeClr>
                        </a:solidFill>
                      </a:endParaRPr>
                    </a:p>
                  </a:txBody>
                  <a:tcPr/>
                </a:tc>
              </a:tr>
              <a:tr h="360104">
                <a:tc>
                  <a:txBody>
                    <a:bodyPr/>
                    <a:lstStyle/>
                    <a:p>
                      <a:pPr algn="ctr"/>
                      <a:r>
                        <a:rPr lang="ru-RU" sz="900" b="1" dirty="0" smtClean="0">
                          <a:solidFill>
                            <a:schemeClr val="accent3">
                              <a:lumMod val="50000"/>
                            </a:schemeClr>
                          </a:solidFill>
                        </a:rPr>
                        <a:t>27</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a:t>
                      </a:r>
                      <a:r>
                        <a:rPr lang="ru-RU" sz="900" b="1" dirty="0" err="1" smtClean="0">
                          <a:solidFill>
                            <a:schemeClr val="accent3">
                              <a:lumMod val="50000"/>
                            </a:schemeClr>
                          </a:solidFill>
                        </a:rPr>
                        <a:t>Экзоскелет</a:t>
                      </a:r>
                      <a:r>
                        <a:rPr lang="ru-RU" sz="900" b="1" dirty="0" smtClean="0">
                          <a:solidFill>
                            <a:schemeClr val="accent3">
                              <a:lumMod val="50000"/>
                            </a:schemeClr>
                          </a:solidFill>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центр реабилитации инвалидов "Меридиан», тел.: (496) 737-50-48</a:t>
                      </a:r>
                    </a:p>
                  </a:txBody>
                  <a:tcPr/>
                </a:tc>
              </a:tr>
              <a:tr h="360104">
                <a:tc>
                  <a:txBody>
                    <a:bodyPr/>
                    <a:lstStyle/>
                    <a:p>
                      <a:pPr algn="ctr"/>
                      <a:r>
                        <a:rPr lang="ru-RU" sz="900" b="1" dirty="0" smtClean="0">
                          <a:solidFill>
                            <a:schemeClr val="accent3">
                              <a:lumMod val="50000"/>
                            </a:schemeClr>
                          </a:solidFill>
                        </a:rPr>
                        <a:t>28</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«Исследовательская работа»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ГКУСО МО Луховицкий социально-реабилитационный центр для несовершеннолетних,</a:t>
                      </a:r>
                      <a:r>
                        <a:rPr lang="ru-RU" sz="900" b="1" baseline="0" dirty="0" smtClean="0">
                          <a:solidFill>
                            <a:schemeClr val="accent3">
                              <a:lumMod val="50000"/>
                            </a:schemeClr>
                          </a:solidFill>
                        </a:rPr>
                        <a:t> тел.: (496) 635-41-42</a:t>
                      </a:r>
                      <a:endParaRPr lang="ru-RU" sz="900" b="1" dirty="0">
                        <a:solidFill>
                          <a:schemeClr val="accent3">
                            <a:lumMod val="50000"/>
                          </a:schemeClr>
                        </a:solidFill>
                      </a:endParaRPr>
                    </a:p>
                  </a:txBody>
                  <a:tcPr/>
                </a:tc>
              </a:tr>
              <a:tr h="360104">
                <a:tc>
                  <a:txBody>
                    <a:bodyPr/>
                    <a:lstStyle/>
                    <a:p>
                      <a:pPr algn="ctr"/>
                      <a:r>
                        <a:rPr lang="ru-RU" sz="900" b="1" dirty="0" smtClean="0">
                          <a:solidFill>
                            <a:schemeClr val="accent3">
                              <a:lumMod val="50000"/>
                            </a:schemeClr>
                          </a:solidFill>
                        </a:rPr>
                        <a:t>29</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«Кинетический песок»</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ГКУСО МО Луховицкий социально-реабилитационный центр для несовершеннолетних, тел.: (496) 635-41-42</a:t>
                      </a:r>
                    </a:p>
                  </a:txBody>
                  <a:tcPr/>
                </a:tc>
              </a:tr>
              <a:tr h="360104">
                <a:tc>
                  <a:txBody>
                    <a:bodyPr/>
                    <a:lstStyle/>
                    <a:p>
                      <a:pPr algn="ctr"/>
                      <a:r>
                        <a:rPr lang="ru-RU" sz="900" b="1" dirty="0" smtClean="0">
                          <a:solidFill>
                            <a:schemeClr val="accent3">
                              <a:lumMod val="50000"/>
                            </a:schemeClr>
                          </a:solidFill>
                        </a:rPr>
                        <a:t>30</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«Красота рукоделия – </a:t>
                      </a:r>
                      <a:r>
                        <a:rPr lang="ru-RU" sz="900" b="1" dirty="0" err="1" smtClean="0">
                          <a:solidFill>
                            <a:schemeClr val="accent3">
                              <a:lumMod val="50000"/>
                            </a:schemeClr>
                          </a:solidFill>
                        </a:rPr>
                        <a:t>топиарий</a:t>
                      </a:r>
                      <a:r>
                        <a:rPr lang="ru-RU" sz="900" b="1" dirty="0" smtClean="0">
                          <a:solidFill>
                            <a:schemeClr val="accent3">
                              <a:lumMod val="50000"/>
                            </a:schemeClr>
                          </a:solidFill>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Волоколамский центр социального обслуживания граждан пожилого</a:t>
                      </a:r>
                    </a:p>
                    <a:p>
                      <a:pPr algn="ctr"/>
                      <a:r>
                        <a:rPr lang="ru-RU" sz="900" b="1" dirty="0" smtClean="0">
                          <a:solidFill>
                            <a:schemeClr val="accent3">
                              <a:lumMod val="50000"/>
                            </a:schemeClr>
                          </a:solidFill>
                        </a:rPr>
                        <a:t>возраста и инвалидов, тел.:</a:t>
                      </a:r>
                      <a:r>
                        <a:rPr lang="ru-RU" sz="900" b="1" baseline="0" dirty="0" smtClean="0">
                          <a:solidFill>
                            <a:schemeClr val="accent3">
                              <a:lumMod val="50000"/>
                            </a:schemeClr>
                          </a:solidFill>
                        </a:rPr>
                        <a:t> (496) 362-74-76, (496) 362-24-26</a:t>
                      </a:r>
                    </a:p>
                  </a:txBody>
                  <a:tcPr/>
                </a:tc>
              </a:tr>
              <a:tr h="360104">
                <a:tc>
                  <a:txBody>
                    <a:bodyPr/>
                    <a:lstStyle/>
                    <a:p>
                      <a:pPr algn="ctr"/>
                      <a:r>
                        <a:rPr lang="ru-RU" sz="900" b="1" dirty="0" smtClean="0">
                          <a:solidFill>
                            <a:schemeClr val="accent3">
                              <a:lumMod val="50000"/>
                            </a:schemeClr>
                          </a:solidFill>
                        </a:rPr>
                        <a:t>31</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НАРОДНОЕ ТВОРЧЕСТВО </a:t>
                      </a:r>
                      <a:br>
                        <a:rPr lang="ru-RU" sz="900" b="1" dirty="0" smtClean="0">
                          <a:solidFill>
                            <a:schemeClr val="accent3">
                              <a:lumMod val="50000"/>
                            </a:schemeClr>
                          </a:solidFill>
                        </a:rPr>
                      </a:br>
                      <a:r>
                        <a:rPr lang="ru-RU" sz="900" b="1" dirty="0" smtClean="0">
                          <a:solidFill>
                            <a:schemeClr val="accent3">
                              <a:lumMod val="50000"/>
                            </a:schemeClr>
                          </a:solidFill>
                        </a:rPr>
                        <a:t>КАК ИННОВАЦИОННЫЙ МЕТОД ПО СОХРАННОСТИ, КОРРЕКЦИИ И ПРОФИЛАКТИКЕ ПСИХИЧЕСКОГО ЗДОРОВЬЯ пожилых людей</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Лобненский</a:t>
                      </a:r>
                      <a:r>
                        <a:rPr lang="ru-RU" sz="900" b="1" dirty="0" smtClean="0">
                          <a:solidFill>
                            <a:schemeClr val="accent3">
                              <a:lumMod val="50000"/>
                            </a:schemeClr>
                          </a:solidFill>
                        </a:rPr>
                        <a:t> Центр социального обслуживания граждан пожилого</a:t>
                      </a:r>
                    </a:p>
                    <a:p>
                      <a:pPr algn="ctr"/>
                      <a:r>
                        <a:rPr lang="ru-RU" sz="900" b="1" dirty="0" smtClean="0">
                          <a:solidFill>
                            <a:schemeClr val="accent3">
                              <a:lumMod val="50000"/>
                            </a:schemeClr>
                          </a:solidFill>
                        </a:rPr>
                        <a:t>возраста и инвалидов,</a:t>
                      </a:r>
                      <a:r>
                        <a:rPr lang="ru-RU" sz="900" b="1" baseline="0" dirty="0" smtClean="0">
                          <a:solidFill>
                            <a:schemeClr val="accent3">
                              <a:lumMod val="50000"/>
                            </a:schemeClr>
                          </a:solidFill>
                        </a:rPr>
                        <a:t> тел.: (495) 579-34-44, (495) 579-46-61</a:t>
                      </a:r>
                    </a:p>
                  </a:txBody>
                  <a:tcPr/>
                </a:tc>
              </a:tr>
              <a:tr h="360104">
                <a:tc>
                  <a:txBody>
                    <a:bodyPr/>
                    <a:lstStyle/>
                    <a:p>
                      <a:pPr algn="ctr"/>
                      <a:r>
                        <a:rPr lang="ru-RU" sz="900" b="1" dirty="0" smtClean="0">
                          <a:solidFill>
                            <a:schemeClr val="accent3">
                              <a:lumMod val="50000"/>
                            </a:schemeClr>
                          </a:solidFill>
                        </a:rPr>
                        <a:t>32</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«Социально-психолого- педагогическая реабилитация детей через практическую игру»</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a:t>
                      </a:r>
                      <a:r>
                        <a:rPr lang="ru-RU" sz="900" b="1" dirty="0" err="1" smtClean="0">
                          <a:solidFill>
                            <a:schemeClr val="accent3">
                              <a:lumMod val="50000"/>
                            </a:schemeClr>
                          </a:solidFill>
                        </a:rPr>
                        <a:t>Бронницкий</a:t>
                      </a:r>
                      <a:r>
                        <a:rPr lang="ru-RU" sz="900" b="1" dirty="0" smtClean="0">
                          <a:solidFill>
                            <a:schemeClr val="accent3">
                              <a:lumMod val="50000"/>
                            </a:schemeClr>
                          </a:solidFill>
                        </a:rPr>
                        <a:t> социально - реабилитационный центр для</a:t>
                      </a:r>
                    </a:p>
                    <a:p>
                      <a:pPr algn="ctr"/>
                      <a:r>
                        <a:rPr lang="ru-RU" sz="900" b="1" dirty="0" smtClean="0">
                          <a:solidFill>
                            <a:schemeClr val="accent3">
                              <a:lumMod val="50000"/>
                            </a:schemeClr>
                          </a:solidFill>
                        </a:rPr>
                        <a:t>несовершеннолетних «Алый парус», тел.: (496) 464-41-92,</a:t>
                      </a:r>
                      <a:r>
                        <a:rPr lang="ru-RU" sz="900" b="1" baseline="0" dirty="0" smtClean="0">
                          <a:solidFill>
                            <a:schemeClr val="accent3">
                              <a:lumMod val="50000"/>
                            </a:schemeClr>
                          </a:solidFill>
                        </a:rPr>
                        <a:t> </a:t>
                      </a:r>
                      <a:r>
                        <a:rPr lang="ru-RU" sz="900" b="1" dirty="0" smtClean="0">
                          <a:solidFill>
                            <a:schemeClr val="accent3">
                              <a:lumMod val="50000"/>
                            </a:schemeClr>
                          </a:solidFill>
                        </a:rPr>
                        <a:t>(496) 464-42-93</a:t>
                      </a:r>
                    </a:p>
                  </a:txBody>
                  <a:tcPr/>
                </a:tc>
              </a:tr>
              <a:tr h="360104">
                <a:tc>
                  <a:txBody>
                    <a:bodyPr/>
                    <a:lstStyle/>
                    <a:p>
                      <a:pPr algn="ctr"/>
                      <a:r>
                        <a:rPr lang="ru-RU" sz="900" b="1" dirty="0" smtClean="0">
                          <a:solidFill>
                            <a:schemeClr val="accent3">
                              <a:lumMod val="50000"/>
                            </a:schemeClr>
                          </a:solidFill>
                        </a:rPr>
                        <a:t>33</a:t>
                      </a:r>
                      <a:endParaRPr lang="ru-RU" sz="900" b="1" dirty="0">
                        <a:solidFill>
                          <a:schemeClr val="accent3">
                            <a:lumMod val="50000"/>
                          </a:schemeClr>
                        </a:solidFill>
                      </a:endParaRPr>
                    </a:p>
                  </a:txBody>
                  <a:tcPr/>
                </a:tc>
                <a:tc>
                  <a:txBody>
                    <a:bodyPr/>
                    <a:lstStyle/>
                    <a:p>
                      <a:pPr algn="ctr"/>
                      <a:r>
                        <a:rPr lang="ru-RU" sz="900" b="1" i="1" dirty="0" smtClean="0">
                          <a:solidFill>
                            <a:schemeClr val="accent3">
                              <a:lumMod val="50000"/>
                            </a:schemeClr>
                          </a:solidFill>
                          <a:effectLst/>
                        </a:rPr>
                        <a:t>«Солнечная планета»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ГБСУ СО МО Талдомский дом-интернат малой вместимости для граждан пожилых </a:t>
                      </a:r>
                    </a:p>
                    <a:p>
                      <a:pPr algn="ctr"/>
                      <a:r>
                        <a:rPr lang="ru-RU" sz="900" b="1" dirty="0" smtClean="0">
                          <a:solidFill>
                            <a:schemeClr val="accent3">
                              <a:lumMod val="50000"/>
                            </a:schemeClr>
                          </a:solidFill>
                        </a:rPr>
                        <a:t>возраста  и инвалидов «Березка», тел.: (496) 203-71-60</a:t>
                      </a:r>
                    </a:p>
                  </a:txBody>
                  <a:tcPr/>
                </a:tc>
              </a:tr>
              <a:tr h="360104">
                <a:tc>
                  <a:txBody>
                    <a:bodyPr/>
                    <a:lstStyle/>
                    <a:p>
                      <a:pPr algn="ctr"/>
                      <a:r>
                        <a:rPr lang="ru-RU" sz="900" b="1" dirty="0" smtClean="0">
                          <a:solidFill>
                            <a:schemeClr val="accent3">
                              <a:lumMod val="50000"/>
                            </a:schemeClr>
                          </a:solidFill>
                        </a:rPr>
                        <a:t>34</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«Поверь в  Мечту»</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Мытищинский</a:t>
                      </a:r>
                      <a:r>
                        <a:rPr lang="ru-RU" sz="900" b="1" dirty="0" smtClean="0">
                          <a:solidFill>
                            <a:schemeClr val="accent3">
                              <a:lumMod val="50000"/>
                            </a:schemeClr>
                          </a:solidFill>
                        </a:rPr>
                        <a:t> центр реабилитации инвалидов «Мечта», тел.:</a:t>
                      </a:r>
                      <a:r>
                        <a:rPr lang="ru-RU" sz="900" b="1" baseline="0" dirty="0" smtClean="0">
                          <a:solidFill>
                            <a:schemeClr val="accent3">
                              <a:lumMod val="50000"/>
                            </a:schemeClr>
                          </a:solidFill>
                        </a:rPr>
                        <a:t> (495) 586-42-90</a:t>
                      </a:r>
                      <a:endParaRPr lang="ru-RU" sz="900" b="1" dirty="0">
                        <a:solidFill>
                          <a:schemeClr val="accent3">
                            <a:lumMod val="50000"/>
                          </a:schemeClr>
                        </a:solidFill>
                      </a:endParaRPr>
                    </a:p>
                  </a:txBody>
                  <a:tcPr/>
                </a:tc>
              </a:tr>
              <a:tr h="360104">
                <a:tc>
                  <a:txBody>
                    <a:bodyPr/>
                    <a:lstStyle/>
                    <a:p>
                      <a:pPr algn="ctr"/>
                      <a:r>
                        <a:rPr lang="ru-RU" sz="900" b="1" dirty="0" smtClean="0">
                          <a:solidFill>
                            <a:schemeClr val="accent3">
                              <a:lumMod val="50000"/>
                            </a:schemeClr>
                          </a:solidFill>
                        </a:rPr>
                        <a:t>35</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«Биржа труда»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МО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городской центр занятости населения, тел.:</a:t>
                      </a:r>
                      <a:r>
                        <a:rPr lang="ru-RU" sz="900" b="1" baseline="0" dirty="0" smtClean="0">
                          <a:solidFill>
                            <a:schemeClr val="accent3">
                              <a:lumMod val="50000"/>
                            </a:schemeClr>
                          </a:solidFill>
                        </a:rPr>
                        <a:t> </a:t>
                      </a:r>
                      <a:r>
                        <a:rPr lang="ru-RU" sz="900" b="1" dirty="0" smtClean="0">
                          <a:solidFill>
                            <a:schemeClr val="accent3">
                              <a:lumMod val="50000"/>
                            </a:schemeClr>
                          </a:solidFill>
                        </a:rPr>
                        <a:t>8(496) 775-00-54</a:t>
                      </a:r>
                      <a:endParaRPr lang="ru-RU" sz="900" b="1" dirty="0">
                        <a:solidFill>
                          <a:schemeClr val="accent3">
                            <a:lumMod val="50000"/>
                          </a:schemeClr>
                        </a:solidFill>
                      </a:endParaRPr>
                    </a:p>
                  </a:txBody>
                  <a:tcPr/>
                </a:tc>
              </a:tr>
              <a:tr h="544657">
                <a:tc>
                  <a:txBody>
                    <a:bodyPr/>
                    <a:lstStyle/>
                    <a:p>
                      <a:pPr algn="ctr"/>
                      <a:r>
                        <a:rPr lang="ru-RU" sz="900" b="1" dirty="0" smtClean="0">
                          <a:solidFill>
                            <a:schemeClr val="accent3">
                              <a:lumMod val="50000"/>
                            </a:schemeClr>
                          </a:solidFill>
                        </a:rPr>
                        <a:t>36</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«ПИЛАТЕС ДЛЯ ПОЖИЛЫХ»</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Королевский комплексный центр социального обслуживания населения,</a:t>
                      </a:r>
                      <a:r>
                        <a:rPr lang="ru-RU" sz="900" b="1" baseline="0" dirty="0" smtClean="0">
                          <a:solidFill>
                            <a:schemeClr val="accent3">
                              <a:lumMod val="50000"/>
                            </a:schemeClr>
                          </a:solidFill>
                        </a:rPr>
                        <a:t> тел.: (495) 519-20-46</a:t>
                      </a:r>
                      <a:endParaRPr lang="ru-RU" sz="900" b="1" dirty="0">
                        <a:solidFill>
                          <a:schemeClr val="accent3">
                            <a:lumMod val="50000"/>
                          </a:schemeClr>
                        </a:solidFill>
                      </a:endParaRPr>
                    </a:p>
                  </a:txBody>
                  <a:tcPr/>
                </a:tc>
              </a:tr>
            </a:tbl>
          </a:graphicData>
        </a:graphic>
      </p:graphicFrame>
    </p:spTree>
    <p:extLst>
      <p:ext uri="{BB962C8B-B14F-4D97-AF65-F5344CB8AC3E}">
        <p14:creationId xmlns:p14="http://schemas.microsoft.com/office/powerpoint/2010/main" val="37242590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686800" cy="838200"/>
          </a:xfrm>
        </p:spPr>
        <p:txBody>
          <a:bodyPr/>
          <a:lstStyle/>
          <a:p>
            <a:pPr algn="ctr"/>
            <a:r>
              <a:rPr lang="ru-RU" dirty="0" smtClean="0"/>
              <a:t>Телефонный справочник</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47469483"/>
              </p:ext>
            </p:extLst>
          </p:nvPr>
        </p:nvGraphicFramePr>
        <p:xfrm>
          <a:off x="35496" y="1124744"/>
          <a:ext cx="9073008" cy="5733258"/>
        </p:xfrm>
        <a:graphic>
          <a:graphicData uri="http://schemas.openxmlformats.org/drawingml/2006/table">
            <a:tbl>
              <a:tblPr firstRow="1" bandRow="1">
                <a:tableStyleId>{5C22544A-7EE6-4342-B048-85BDC9FD1C3A}</a:tableStyleId>
              </a:tblPr>
              <a:tblGrid>
                <a:gridCol w="599869"/>
                <a:gridCol w="3599209"/>
                <a:gridCol w="4873930"/>
              </a:tblGrid>
              <a:tr h="298375">
                <a:tc>
                  <a:txBody>
                    <a:bodyPr/>
                    <a:lstStyle/>
                    <a:p>
                      <a:pPr algn="ctr"/>
                      <a:r>
                        <a:rPr lang="ru-RU" sz="900" dirty="0" smtClean="0"/>
                        <a:t>Стр. №</a:t>
                      </a:r>
                      <a:endParaRPr lang="ru-RU" sz="900" dirty="0"/>
                    </a:p>
                  </a:txBody>
                  <a:tcPr/>
                </a:tc>
                <a:tc>
                  <a:txBody>
                    <a:bodyPr/>
                    <a:lstStyle/>
                    <a:p>
                      <a:pPr algn="ctr"/>
                      <a:r>
                        <a:rPr lang="ru-RU" sz="900" dirty="0" smtClean="0"/>
                        <a:t>Наименование проекта</a:t>
                      </a:r>
                      <a:endParaRPr lang="ru-RU" sz="900" dirty="0"/>
                    </a:p>
                  </a:txBody>
                  <a:tcPr/>
                </a:tc>
                <a:tc>
                  <a:txBody>
                    <a:bodyPr/>
                    <a:lstStyle/>
                    <a:p>
                      <a:pPr algn="ctr"/>
                      <a:r>
                        <a:rPr lang="ru-RU" sz="900" dirty="0" smtClean="0"/>
                        <a:t>Контактная информация</a:t>
                      </a:r>
                      <a:endParaRPr lang="ru-RU" sz="900" dirty="0"/>
                    </a:p>
                  </a:txBody>
                  <a:tcPr/>
                </a:tc>
              </a:tr>
              <a:tr h="378894">
                <a:tc>
                  <a:txBody>
                    <a:bodyPr/>
                    <a:lstStyle/>
                    <a:p>
                      <a:pPr algn="ctr"/>
                      <a:r>
                        <a:rPr lang="ru-RU" sz="900" b="1" dirty="0" smtClean="0">
                          <a:solidFill>
                            <a:schemeClr val="accent3">
                              <a:lumMod val="50000"/>
                            </a:schemeClr>
                          </a:solidFill>
                        </a:rPr>
                        <a:t>37</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«Оказание социальных услуг населению посредством </a:t>
                      </a:r>
                      <a:br>
                        <a:rPr lang="ru-RU" sz="900" b="1" dirty="0" smtClean="0">
                          <a:solidFill>
                            <a:schemeClr val="accent3">
                              <a:lumMod val="50000"/>
                            </a:schemeClr>
                          </a:solidFill>
                        </a:rPr>
                      </a:br>
                      <a:r>
                        <a:rPr lang="ru-RU" sz="900" b="1" dirty="0" smtClean="0">
                          <a:solidFill>
                            <a:schemeClr val="accent3">
                              <a:lumMod val="50000"/>
                            </a:schemeClr>
                          </a:solidFill>
                        </a:rPr>
                        <a:t>IT-технологий»</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Щелковский социально-реабилитационный центр для несовершеннолетних «Семья», тел.: (496) 569-24-60</a:t>
                      </a:r>
                      <a:endParaRPr lang="ru-RU" sz="900" b="1" dirty="0">
                        <a:solidFill>
                          <a:schemeClr val="accent3">
                            <a:lumMod val="50000"/>
                          </a:schemeClr>
                        </a:solidFill>
                      </a:endParaRPr>
                    </a:p>
                  </a:txBody>
                  <a:tcPr/>
                </a:tc>
              </a:tr>
              <a:tr h="373035">
                <a:tc>
                  <a:txBody>
                    <a:bodyPr/>
                    <a:lstStyle/>
                    <a:p>
                      <a:pPr algn="ctr"/>
                      <a:r>
                        <a:rPr lang="ru-RU" sz="900" b="1" dirty="0" smtClean="0">
                          <a:solidFill>
                            <a:schemeClr val="accent3">
                              <a:lumMod val="50000"/>
                            </a:schemeClr>
                          </a:solidFill>
                        </a:rPr>
                        <a:t>38</a:t>
                      </a:r>
                      <a:endParaRPr lang="ru-RU" sz="900" b="1" dirty="0">
                        <a:solidFill>
                          <a:schemeClr val="accent3">
                            <a:lumMod val="50000"/>
                          </a:schemeClr>
                        </a:solidFill>
                      </a:endParaRPr>
                    </a:p>
                  </a:txBody>
                  <a:tcPr/>
                </a:tc>
                <a:tc>
                  <a:txBody>
                    <a:bodyPr/>
                    <a:lstStyle/>
                    <a:p>
                      <a:pPr algn="ctr"/>
                      <a:r>
                        <a:rPr lang="en-US" sz="900" b="1" dirty="0" smtClean="0">
                          <a:solidFill>
                            <a:schemeClr val="accent3">
                              <a:lumMod val="50000"/>
                            </a:schemeClr>
                          </a:solidFill>
                        </a:rPr>
                        <a:t>«BRIDGE»</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ЦСО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городской Дом ветеранов, тел.:  (496) 772-46-23</a:t>
                      </a:r>
                      <a:endParaRPr lang="ru-RU" sz="900" b="1" dirty="0">
                        <a:solidFill>
                          <a:schemeClr val="accent3">
                            <a:lumMod val="50000"/>
                          </a:schemeClr>
                        </a:solidFill>
                      </a:endParaRPr>
                    </a:p>
                  </a:txBody>
                  <a:tcPr/>
                </a:tc>
              </a:tr>
              <a:tr h="373035">
                <a:tc>
                  <a:txBody>
                    <a:bodyPr/>
                    <a:lstStyle/>
                    <a:p>
                      <a:pPr algn="ctr"/>
                      <a:r>
                        <a:rPr lang="ru-RU" sz="900" b="1" dirty="0" smtClean="0">
                          <a:solidFill>
                            <a:schemeClr val="accent3">
                              <a:lumMod val="50000"/>
                            </a:schemeClr>
                          </a:solidFill>
                        </a:rPr>
                        <a:t>39</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«Здоровье»</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ЦСО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городской Дом ветеранов,</a:t>
                      </a:r>
                      <a:r>
                        <a:rPr lang="ru-RU" sz="900" b="1" baseline="0" dirty="0" smtClean="0">
                          <a:solidFill>
                            <a:schemeClr val="accent3">
                              <a:lumMod val="50000"/>
                            </a:schemeClr>
                          </a:solidFill>
                        </a:rPr>
                        <a:t> тел.: (496) 772-46-23</a:t>
                      </a:r>
                      <a:endParaRPr lang="ru-RU" sz="900" b="1" dirty="0">
                        <a:solidFill>
                          <a:schemeClr val="accent3">
                            <a:lumMod val="50000"/>
                          </a:schemeClr>
                        </a:solidFill>
                      </a:endParaRPr>
                    </a:p>
                  </a:txBody>
                  <a:tcPr/>
                </a:tc>
              </a:tr>
              <a:tr h="378894">
                <a:tc>
                  <a:txBody>
                    <a:bodyPr/>
                    <a:lstStyle/>
                    <a:p>
                      <a:pPr algn="ctr"/>
                      <a:r>
                        <a:rPr lang="ru-RU" sz="900" b="1" dirty="0" smtClean="0">
                          <a:solidFill>
                            <a:schemeClr val="accent3">
                              <a:lumMod val="50000"/>
                            </a:schemeClr>
                          </a:solidFill>
                        </a:rPr>
                        <a:t>40</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«Кухня»</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ГKУ СО МО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городской социально-реабилитационный центр для</a:t>
                      </a:r>
                    </a:p>
                    <a:p>
                      <a:pPr algn="ctr"/>
                      <a:r>
                        <a:rPr lang="ru-RU" sz="900" b="1" dirty="0" smtClean="0">
                          <a:solidFill>
                            <a:schemeClr val="accent3">
                              <a:lumMod val="50000"/>
                            </a:schemeClr>
                          </a:solidFill>
                        </a:rPr>
                        <a:t>Несовершеннолетних, тел.: (496) 776-08-59</a:t>
                      </a:r>
                    </a:p>
                  </a:txBody>
                  <a:tcPr/>
                </a:tc>
              </a:tr>
              <a:tr h="378894">
                <a:tc>
                  <a:txBody>
                    <a:bodyPr/>
                    <a:lstStyle/>
                    <a:p>
                      <a:pPr algn="ctr"/>
                      <a:r>
                        <a:rPr lang="ru-RU" sz="900" b="1" dirty="0" smtClean="0">
                          <a:solidFill>
                            <a:schemeClr val="accent3">
                              <a:lumMod val="50000"/>
                            </a:schemeClr>
                          </a:solidFill>
                        </a:rPr>
                        <a:t>41</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детская </a:t>
                      </a:r>
                      <a:r>
                        <a:rPr lang="ru-RU" sz="900" b="1" dirty="0" err="1" smtClean="0">
                          <a:solidFill>
                            <a:schemeClr val="accent3">
                              <a:lumMod val="50000"/>
                            </a:schemeClr>
                          </a:solidFill>
                        </a:rPr>
                        <a:t>медиастудия</a:t>
                      </a:r>
                      <a:r>
                        <a:rPr lang="ru-RU" sz="900" b="1" dirty="0" smtClean="0">
                          <a:solidFill>
                            <a:schemeClr val="accent3">
                              <a:lumMod val="50000"/>
                            </a:schemeClr>
                          </a:solidFill>
                        </a:rPr>
                        <a:t> «Объектив»</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ГKУ СО МО </a:t>
                      </a:r>
                      <a:r>
                        <a:rPr lang="ru-RU" sz="900" b="1" dirty="0" err="1" smtClean="0">
                          <a:solidFill>
                            <a:schemeClr val="accent3">
                              <a:lumMod val="50000"/>
                            </a:schemeClr>
                          </a:solidFill>
                        </a:rPr>
                        <a:t>Серпуховский</a:t>
                      </a:r>
                      <a:r>
                        <a:rPr lang="ru-RU" sz="900" b="1" dirty="0" smtClean="0">
                          <a:solidFill>
                            <a:schemeClr val="accent3">
                              <a:lumMod val="50000"/>
                            </a:schemeClr>
                          </a:solidFill>
                        </a:rPr>
                        <a:t> городской социально-реабилитационный центр для</a:t>
                      </a:r>
                    </a:p>
                    <a:p>
                      <a:pPr algn="ctr"/>
                      <a:r>
                        <a:rPr lang="ru-RU" sz="900" b="1" dirty="0" smtClean="0">
                          <a:solidFill>
                            <a:schemeClr val="accent3">
                              <a:lumMod val="50000"/>
                            </a:schemeClr>
                          </a:solidFill>
                        </a:rPr>
                        <a:t>Несовершеннолетних, тел.: (496) 776-08-59</a:t>
                      </a:r>
                    </a:p>
                  </a:txBody>
                  <a:tcPr/>
                </a:tc>
              </a:tr>
              <a:tr h="378894">
                <a:tc>
                  <a:txBody>
                    <a:bodyPr/>
                    <a:lstStyle/>
                    <a:p>
                      <a:pPr algn="ctr"/>
                      <a:r>
                        <a:rPr lang="ru-RU" sz="900" b="1" dirty="0" smtClean="0">
                          <a:solidFill>
                            <a:schemeClr val="accent3">
                              <a:lumMod val="50000"/>
                            </a:schemeClr>
                          </a:solidFill>
                        </a:rPr>
                        <a:t>42</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«Безграничные возможности войлока»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Истринский</a:t>
                      </a:r>
                      <a:r>
                        <a:rPr lang="ru-RU" sz="900" b="1" dirty="0" smtClean="0">
                          <a:solidFill>
                            <a:schemeClr val="accent3">
                              <a:lumMod val="50000"/>
                            </a:schemeClr>
                          </a:solidFill>
                        </a:rPr>
                        <a:t> центр социального обслуживания граждан пожилого</a:t>
                      </a:r>
                    </a:p>
                    <a:p>
                      <a:pPr algn="ctr"/>
                      <a:r>
                        <a:rPr lang="ru-RU" sz="900" b="1" dirty="0" smtClean="0">
                          <a:solidFill>
                            <a:schemeClr val="accent3">
                              <a:lumMod val="50000"/>
                            </a:schemeClr>
                          </a:solidFill>
                        </a:rPr>
                        <a:t>возраста и инвалидов "Милосердие», тел.: (49831) 4-59-23,</a:t>
                      </a:r>
                      <a:r>
                        <a:rPr lang="ru-RU" sz="900" b="1" baseline="0" dirty="0" smtClean="0">
                          <a:solidFill>
                            <a:schemeClr val="accent3">
                              <a:lumMod val="50000"/>
                            </a:schemeClr>
                          </a:solidFill>
                        </a:rPr>
                        <a:t> </a:t>
                      </a:r>
                      <a:r>
                        <a:rPr lang="ru-RU" sz="900" b="1" dirty="0" smtClean="0">
                          <a:solidFill>
                            <a:schemeClr val="accent3">
                              <a:lumMod val="50000"/>
                            </a:schemeClr>
                          </a:solidFill>
                        </a:rPr>
                        <a:t>(49831) 4-92-15</a:t>
                      </a:r>
                    </a:p>
                  </a:txBody>
                  <a:tcPr/>
                </a:tc>
              </a:tr>
              <a:tr h="520979">
                <a:tc>
                  <a:txBody>
                    <a:bodyPr/>
                    <a:lstStyle/>
                    <a:p>
                      <a:pPr algn="ctr"/>
                      <a:r>
                        <a:rPr lang="ru-RU" sz="900" b="1" dirty="0" smtClean="0">
                          <a:solidFill>
                            <a:schemeClr val="accent3">
                              <a:lumMod val="50000"/>
                            </a:schemeClr>
                          </a:solidFill>
                        </a:rPr>
                        <a:t>43</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«Система межведомственного взаимодействия по профориентации инвалидов  и создание модели «Корпоративное добровольчество»</a:t>
                      </a:r>
                      <a:br>
                        <a:rPr lang="ru-RU" sz="900" b="1" dirty="0" smtClean="0">
                          <a:solidFill>
                            <a:schemeClr val="accent3">
                              <a:lumMod val="50000"/>
                            </a:schemeClr>
                          </a:solidFill>
                        </a:rPr>
                      </a:br>
                      <a:endParaRPr lang="ru-RU" sz="900" b="1" dirty="0">
                        <a:solidFill>
                          <a:schemeClr val="accent3">
                            <a:lumMod val="50000"/>
                          </a:schemeClr>
                        </a:solidFill>
                      </a:endParaRPr>
                    </a:p>
                  </a:txBody>
                  <a:tcPr/>
                </a:tc>
                <a:tc>
                  <a:txBody>
                    <a:bodyPr/>
                    <a:lstStyle/>
                    <a:p>
                      <a:pPr algn="ctr"/>
                      <a:r>
                        <a:rPr kumimoji="0" lang="ru-RU" sz="900" b="1" kern="1200" dirty="0" err="1" smtClean="0">
                          <a:solidFill>
                            <a:schemeClr val="accent3">
                              <a:lumMod val="50000"/>
                            </a:schemeClr>
                          </a:solidFill>
                          <a:effectLst/>
                          <a:latin typeface="+mn-lt"/>
                          <a:ea typeface="+mn-ea"/>
                          <a:cs typeface="+mn-cs"/>
                        </a:rPr>
                        <a:t>Балашихинский</a:t>
                      </a:r>
                      <a:r>
                        <a:rPr kumimoji="0" lang="ru-RU" sz="900" b="1" kern="1200" dirty="0" smtClean="0">
                          <a:solidFill>
                            <a:schemeClr val="accent3">
                              <a:lumMod val="50000"/>
                            </a:schemeClr>
                          </a:solidFill>
                          <a:effectLst/>
                          <a:latin typeface="+mn-lt"/>
                          <a:ea typeface="+mn-ea"/>
                          <a:cs typeface="+mn-cs"/>
                        </a:rPr>
                        <a:t> реабилитационный центр для детей и подростков с</a:t>
                      </a:r>
                    </a:p>
                    <a:p>
                      <a:pPr algn="ctr"/>
                      <a:r>
                        <a:rPr kumimoji="0" lang="ru-RU" sz="900" b="1" kern="1200" dirty="0" smtClean="0">
                          <a:solidFill>
                            <a:schemeClr val="accent3">
                              <a:lumMod val="50000"/>
                            </a:schemeClr>
                          </a:solidFill>
                          <a:effectLst/>
                          <a:latin typeface="+mn-lt"/>
                          <a:ea typeface="+mn-ea"/>
                          <a:cs typeface="+mn-cs"/>
                        </a:rPr>
                        <a:t>ограниченными возможностями «Росинка»,</a:t>
                      </a:r>
                      <a:r>
                        <a:rPr kumimoji="0" lang="ru-RU" sz="900" b="1" kern="1200" baseline="0" dirty="0" smtClean="0">
                          <a:solidFill>
                            <a:schemeClr val="accent3">
                              <a:lumMod val="50000"/>
                            </a:schemeClr>
                          </a:solidFill>
                          <a:effectLst/>
                          <a:latin typeface="+mn-lt"/>
                          <a:ea typeface="+mn-ea"/>
                          <a:cs typeface="+mn-cs"/>
                        </a:rPr>
                        <a:t> тел.: (495) 521-76-77, (495) 521-33-93</a:t>
                      </a:r>
                      <a:endParaRPr kumimoji="0" lang="ru-RU" sz="900" b="1" kern="1200" dirty="0" smtClean="0">
                        <a:solidFill>
                          <a:schemeClr val="accent3">
                            <a:lumMod val="50000"/>
                          </a:schemeClr>
                        </a:solidFill>
                        <a:effectLst/>
                        <a:latin typeface="+mn-lt"/>
                        <a:ea typeface="+mn-ea"/>
                        <a:cs typeface="+mn-cs"/>
                      </a:endParaRPr>
                    </a:p>
                    <a:p>
                      <a:pPr algn="ctr"/>
                      <a:endParaRPr lang="ru-RU" sz="900" b="1" dirty="0">
                        <a:solidFill>
                          <a:schemeClr val="accent3">
                            <a:lumMod val="50000"/>
                          </a:schemeClr>
                        </a:solidFill>
                      </a:endParaRPr>
                    </a:p>
                  </a:txBody>
                  <a:tcPr/>
                </a:tc>
              </a:tr>
              <a:tr h="378894">
                <a:tc>
                  <a:txBody>
                    <a:bodyPr/>
                    <a:lstStyle/>
                    <a:p>
                      <a:pPr algn="ctr"/>
                      <a:r>
                        <a:rPr lang="ru-RU" sz="900" b="1" dirty="0" smtClean="0">
                          <a:solidFill>
                            <a:schemeClr val="accent3">
                              <a:lumMod val="50000"/>
                            </a:schemeClr>
                          </a:solidFill>
                        </a:rPr>
                        <a:t>44</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«Изготовления чайной розы из </a:t>
                      </a:r>
                      <a:r>
                        <a:rPr lang="ru-RU" sz="900" b="1" dirty="0" err="1" smtClean="0">
                          <a:solidFill>
                            <a:schemeClr val="accent3">
                              <a:lumMod val="50000"/>
                            </a:schemeClr>
                          </a:solidFill>
                        </a:rPr>
                        <a:t>фоамирана</a:t>
                      </a:r>
                      <a:r>
                        <a:rPr lang="ru-RU" sz="900" b="1" dirty="0" smtClean="0">
                          <a:solidFill>
                            <a:schemeClr val="accent3">
                              <a:lumMod val="50000"/>
                            </a:schemeClr>
                          </a:solidFill>
                        </a:rPr>
                        <a:t>»</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Люберецкий социально-реабилитационный центр для несовершеннолетних,</a:t>
                      </a:r>
                      <a:r>
                        <a:rPr lang="ru-RU" sz="900" b="1" baseline="0" dirty="0" smtClean="0">
                          <a:solidFill>
                            <a:schemeClr val="accent3">
                              <a:lumMod val="50000"/>
                            </a:schemeClr>
                          </a:solidFill>
                        </a:rPr>
                        <a:t> тел.: (495) 557-13-51, (495) 557-45-33</a:t>
                      </a:r>
                    </a:p>
                  </a:txBody>
                  <a:tcPr/>
                </a:tc>
              </a:tr>
              <a:tr h="378894">
                <a:tc>
                  <a:txBody>
                    <a:bodyPr/>
                    <a:lstStyle/>
                    <a:p>
                      <a:pPr algn="ctr"/>
                      <a:r>
                        <a:rPr lang="ru-RU" sz="900" b="1" dirty="0" smtClean="0">
                          <a:solidFill>
                            <a:schemeClr val="accent3">
                              <a:lumMod val="50000"/>
                            </a:schemeClr>
                          </a:solidFill>
                        </a:rPr>
                        <a:t>45</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«Мобильный центр социальных услуг» </a:t>
                      </a:r>
                      <a:br>
                        <a:rPr lang="ru-RU" sz="900" b="1" dirty="0" smtClean="0">
                          <a:solidFill>
                            <a:schemeClr val="accent3">
                              <a:lumMod val="50000"/>
                            </a:schemeClr>
                          </a:solidFill>
                        </a:rPr>
                      </a:br>
                      <a:r>
                        <a:rPr lang="ru-RU" sz="900" b="1" dirty="0" smtClean="0">
                          <a:solidFill>
                            <a:schemeClr val="accent3">
                              <a:lumMod val="50000"/>
                            </a:schemeClr>
                          </a:solidFill>
                        </a:rPr>
                        <a:t>(«МЦСУ»)</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ГАУСО МО Егорьевский центр социального обслуживания  граждан пожилого</a:t>
                      </a:r>
                    </a:p>
                    <a:p>
                      <a:pPr algn="ctr"/>
                      <a:r>
                        <a:rPr lang="ru-RU" sz="900" b="1" dirty="0" smtClean="0">
                          <a:solidFill>
                            <a:schemeClr val="accent3">
                              <a:lumMod val="50000"/>
                            </a:schemeClr>
                          </a:solidFill>
                        </a:rPr>
                        <a:t>возраста и инвалидов «</a:t>
                      </a:r>
                      <a:r>
                        <a:rPr lang="ru-RU" sz="900" b="1" dirty="0" err="1" smtClean="0">
                          <a:solidFill>
                            <a:schemeClr val="accent3">
                              <a:lumMod val="50000"/>
                            </a:schemeClr>
                          </a:solidFill>
                        </a:rPr>
                        <a:t>Журавушка</a:t>
                      </a:r>
                      <a:r>
                        <a:rPr lang="ru-RU" sz="900" b="1" dirty="0" smtClean="0">
                          <a:solidFill>
                            <a:schemeClr val="accent3">
                              <a:lumMod val="50000"/>
                            </a:schemeClr>
                          </a:solidFill>
                        </a:rPr>
                        <a:t>», тел.: 8(49640)4-59-63</a:t>
                      </a:r>
                      <a:endParaRPr lang="ru-RU" sz="900" b="1" dirty="0">
                        <a:solidFill>
                          <a:schemeClr val="accent3">
                            <a:lumMod val="50000"/>
                          </a:schemeClr>
                        </a:solidFill>
                      </a:endParaRPr>
                    </a:p>
                  </a:txBody>
                  <a:tcPr/>
                </a:tc>
              </a:tr>
              <a:tr h="378894">
                <a:tc>
                  <a:txBody>
                    <a:bodyPr/>
                    <a:lstStyle/>
                    <a:p>
                      <a:pPr algn="ctr"/>
                      <a:r>
                        <a:rPr lang="ru-RU" sz="900" b="1" dirty="0" smtClean="0">
                          <a:solidFill>
                            <a:schemeClr val="accent3">
                              <a:lumMod val="50000"/>
                            </a:schemeClr>
                          </a:solidFill>
                        </a:rPr>
                        <a:t>46</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«БИЛОТЕРАПИЯ»</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Методический центр Древо Рода,</a:t>
                      </a:r>
                      <a:r>
                        <a:rPr lang="ru-RU" sz="900" b="1" baseline="0" dirty="0" smtClean="0">
                          <a:solidFill>
                            <a:schemeClr val="accent3">
                              <a:lumMod val="50000"/>
                            </a:schemeClr>
                          </a:solidFill>
                        </a:rPr>
                        <a:t> </a:t>
                      </a:r>
                      <a:r>
                        <a:rPr lang="ru-RU" sz="900" b="1" dirty="0" smtClean="0">
                          <a:solidFill>
                            <a:schemeClr val="accent3">
                              <a:lumMod val="50000"/>
                            </a:schemeClr>
                          </a:solidFill>
                        </a:rPr>
                        <a:t>автор Дорошкевич Александр,</a:t>
                      </a:r>
                      <a:r>
                        <a:rPr lang="ru-RU" sz="900" b="1" baseline="0" dirty="0" smtClean="0">
                          <a:solidFill>
                            <a:schemeClr val="accent3">
                              <a:lumMod val="50000"/>
                            </a:schemeClr>
                          </a:solidFill>
                        </a:rPr>
                        <a:t> тел</a:t>
                      </a:r>
                      <a:r>
                        <a:rPr lang="ru-RU" sz="900" b="1" dirty="0" smtClean="0">
                          <a:solidFill>
                            <a:schemeClr val="accent3">
                              <a:lumMod val="50000"/>
                            </a:schemeClr>
                          </a:solidFill>
                        </a:rPr>
                        <a:t>.: +7 915 380 7877, +7 916 155 400</a:t>
                      </a:r>
                      <a:endParaRPr lang="ru-RU" sz="900" b="1" dirty="0">
                        <a:solidFill>
                          <a:schemeClr val="accent3">
                            <a:lumMod val="50000"/>
                          </a:schemeClr>
                        </a:solidFill>
                      </a:endParaRPr>
                    </a:p>
                  </a:txBody>
                  <a:tcPr/>
                </a:tc>
              </a:tr>
              <a:tr h="378894">
                <a:tc>
                  <a:txBody>
                    <a:bodyPr/>
                    <a:lstStyle/>
                    <a:p>
                      <a:pPr algn="ctr"/>
                      <a:r>
                        <a:rPr lang="ru-RU" sz="900" b="1" dirty="0" smtClean="0">
                          <a:solidFill>
                            <a:schemeClr val="accent3">
                              <a:lumMod val="50000"/>
                            </a:schemeClr>
                          </a:solidFill>
                        </a:rPr>
                        <a:t>47</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«мультипликация руками ребенка»</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ГКУ СО МО Павлово-Посадский социально-реабилитационный центр для несовершеннолетних  «Спектр», тел.: (496) 435-85-98,</a:t>
                      </a:r>
                      <a:r>
                        <a:rPr lang="ru-RU" sz="900" b="1" baseline="0" dirty="0" smtClean="0">
                          <a:solidFill>
                            <a:schemeClr val="accent3">
                              <a:lumMod val="50000"/>
                            </a:schemeClr>
                          </a:solidFill>
                        </a:rPr>
                        <a:t> </a:t>
                      </a:r>
                      <a:r>
                        <a:rPr lang="ru-RU" sz="900" b="1" dirty="0" smtClean="0">
                          <a:solidFill>
                            <a:schemeClr val="accent3">
                              <a:lumMod val="50000"/>
                            </a:schemeClr>
                          </a:solidFill>
                        </a:rPr>
                        <a:t>(915) 462-84-38</a:t>
                      </a:r>
                    </a:p>
                  </a:txBody>
                  <a:tcPr/>
                </a:tc>
              </a:tr>
              <a:tr h="378894">
                <a:tc>
                  <a:txBody>
                    <a:bodyPr/>
                    <a:lstStyle/>
                    <a:p>
                      <a:pPr algn="ctr"/>
                      <a:r>
                        <a:rPr lang="ru-RU" sz="900" b="1" dirty="0" smtClean="0">
                          <a:solidFill>
                            <a:schemeClr val="accent3">
                              <a:lumMod val="50000"/>
                            </a:schemeClr>
                          </a:solidFill>
                        </a:rPr>
                        <a:t>48</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«Империя ремесел»</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ГАУСО МО Орехово-Зуевский комплексный центр социального обслуживания населения,</a:t>
                      </a:r>
                      <a:r>
                        <a:rPr lang="ru-RU" sz="900" b="1" baseline="0" dirty="0" smtClean="0">
                          <a:solidFill>
                            <a:schemeClr val="accent3">
                              <a:lumMod val="50000"/>
                            </a:schemeClr>
                          </a:solidFill>
                        </a:rPr>
                        <a:t> тел.: (496) 411-13-11</a:t>
                      </a:r>
                      <a:endParaRPr lang="ru-RU" sz="900" b="1" dirty="0" smtClean="0">
                        <a:solidFill>
                          <a:schemeClr val="accent3">
                            <a:lumMod val="50000"/>
                          </a:schemeClr>
                        </a:solidFill>
                      </a:endParaRPr>
                    </a:p>
                  </a:txBody>
                  <a:tcPr/>
                </a:tc>
              </a:tr>
              <a:tr h="378894">
                <a:tc>
                  <a:txBody>
                    <a:bodyPr/>
                    <a:lstStyle/>
                    <a:p>
                      <a:pPr algn="ctr"/>
                      <a:r>
                        <a:rPr lang="ru-RU" sz="900" b="1" dirty="0" smtClean="0">
                          <a:solidFill>
                            <a:schemeClr val="accent3">
                              <a:lumMod val="50000"/>
                            </a:schemeClr>
                          </a:solidFill>
                        </a:rPr>
                        <a:t>49</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«КУКЛЫ ОБЕРЕГИ»</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Солнечногорский</a:t>
                      </a:r>
                      <a:r>
                        <a:rPr lang="ru-RU" sz="900" b="1" dirty="0" smtClean="0">
                          <a:solidFill>
                            <a:schemeClr val="accent3">
                              <a:lumMod val="50000"/>
                            </a:schemeClr>
                          </a:solidFill>
                        </a:rPr>
                        <a:t> центр социального обслуживания граждан пожилого</a:t>
                      </a:r>
                    </a:p>
                    <a:p>
                      <a:pPr algn="ctr"/>
                      <a:r>
                        <a:rPr lang="ru-RU" sz="900" b="1" dirty="0" smtClean="0">
                          <a:solidFill>
                            <a:schemeClr val="accent3">
                              <a:lumMod val="50000"/>
                            </a:schemeClr>
                          </a:solidFill>
                        </a:rPr>
                        <a:t>возраста и инвалидов, тел.: (496) 264-98-75</a:t>
                      </a:r>
                    </a:p>
                  </a:txBody>
                  <a:tcPr/>
                </a:tc>
              </a:tr>
              <a:tr h="378894">
                <a:tc>
                  <a:txBody>
                    <a:bodyPr/>
                    <a:lstStyle/>
                    <a:p>
                      <a:pPr algn="ctr"/>
                      <a:r>
                        <a:rPr lang="ru-RU" sz="900" b="1" dirty="0" smtClean="0">
                          <a:solidFill>
                            <a:schemeClr val="accent3">
                              <a:lumMod val="50000"/>
                            </a:schemeClr>
                          </a:solidFill>
                        </a:rPr>
                        <a:t>50</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effectLst/>
                        </a:rPr>
                        <a:t>«работы из круп и семян»</a:t>
                      </a:r>
                      <a:endParaRPr lang="ru-RU" sz="900" b="1" dirty="0">
                        <a:solidFill>
                          <a:schemeClr val="accent3">
                            <a:lumMod val="50000"/>
                          </a:schemeClr>
                        </a:solidFill>
                      </a:endParaRPr>
                    </a:p>
                  </a:txBody>
                  <a:tcPr/>
                </a:tc>
                <a:tc>
                  <a:txBody>
                    <a:bodyPr/>
                    <a:lstStyle/>
                    <a:p>
                      <a:pPr algn="ctr"/>
                      <a:r>
                        <a:rPr lang="ru-RU" sz="900" b="1" dirty="0" smtClean="0">
                          <a:solidFill>
                            <a:schemeClr val="accent3">
                              <a:lumMod val="50000"/>
                            </a:schemeClr>
                          </a:solidFill>
                        </a:rPr>
                        <a:t>ГБУ СО МО </a:t>
                      </a:r>
                      <a:r>
                        <a:rPr lang="ru-RU" sz="900" b="1" dirty="0" err="1" smtClean="0">
                          <a:solidFill>
                            <a:schemeClr val="accent3">
                              <a:lumMod val="50000"/>
                            </a:schemeClr>
                          </a:solidFill>
                        </a:rPr>
                        <a:t>Солнечногорский</a:t>
                      </a:r>
                      <a:r>
                        <a:rPr lang="ru-RU" sz="900" b="1" dirty="0" smtClean="0">
                          <a:solidFill>
                            <a:schemeClr val="accent3">
                              <a:lumMod val="50000"/>
                            </a:schemeClr>
                          </a:solidFill>
                        </a:rPr>
                        <a:t> центр социального обслуживания граждан пожилого</a:t>
                      </a:r>
                    </a:p>
                    <a:p>
                      <a:pPr algn="ctr"/>
                      <a:r>
                        <a:rPr lang="ru-RU" sz="900" b="1" dirty="0" smtClean="0">
                          <a:solidFill>
                            <a:schemeClr val="accent3">
                              <a:lumMod val="50000"/>
                            </a:schemeClr>
                          </a:solidFill>
                        </a:rPr>
                        <a:t>возраста и инвалидов, тел.: (496) 264-98-75</a:t>
                      </a:r>
                    </a:p>
                  </a:txBody>
                  <a:tcPr/>
                </a:tc>
              </a:tr>
            </a:tbl>
          </a:graphicData>
        </a:graphic>
      </p:graphicFrame>
    </p:spTree>
    <p:extLst>
      <p:ext uri="{BB962C8B-B14F-4D97-AF65-F5344CB8AC3E}">
        <p14:creationId xmlns:p14="http://schemas.microsoft.com/office/powerpoint/2010/main" val="1763105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686800" cy="838200"/>
          </a:xfrm>
        </p:spPr>
        <p:txBody>
          <a:bodyPr>
            <a:noAutofit/>
          </a:bodyPr>
          <a:lstStyle/>
          <a:p>
            <a:pPr algn="ctr"/>
            <a:r>
              <a:rPr lang="ru-RU" sz="2800" b="1" dirty="0">
                <a:effectLst/>
              </a:rPr>
              <a:t>«Изготовление мыла своими руками</a:t>
            </a:r>
            <a:r>
              <a:rPr lang="ru-RU" sz="2800" b="1" dirty="0" smtClean="0">
                <a:effectLst/>
              </a:rPr>
              <a:t>»</a:t>
            </a:r>
            <a:endParaRPr lang="ru-RU" sz="2800" dirty="0">
              <a:effectLst/>
            </a:endParaRPr>
          </a:p>
        </p:txBody>
      </p:sp>
      <p:sp>
        <p:nvSpPr>
          <p:cNvPr id="3" name="Объект 2"/>
          <p:cNvSpPr>
            <a:spLocks noGrp="1"/>
          </p:cNvSpPr>
          <p:nvPr>
            <p:ph idx="1"/>
          </p:nvPr>
        </p:nvSpPr>
        <p:spPr>
          <a:xfrm>
            <a:off x="251520" y="1196752"/>
            <a:ext cx="8686800" cy="3312368"/>
          </a:xfrm>
        </p:spPr>
        <p:txBody>
          <a:bodyPr>
            <a:normAutofit/>
          </a:bodyPr>
          <a:lstStyle/>
          <a:p>
            <a:pPr marL="0" indent="0">
              <a:buNone/>
            </a:pPr>
            <a:r>
              <a:rPr lang="ru-RU" sz="1800" b="1" u="sng" dirty="0" smtClean="0"/>
              <a:t>Цель проекта: </a:t>
            </a:r>
          </a:p>
          <a:p>
            <a:pPr>
              <a:buFont typeface="Wingdings" pitchFamily="2" charset="2"/>
              <a:buChar char="Ø"/>
            </a:pPr>
            <a:r>
              <a:rPr lang="ru-RU" sz="1800" dirty="0" smtClean="0"/>
              <a:t>Организация </a:t>
            </a:r>
            <a:r>
              <a:rPr lang="ru-RU" sz="1800" dirty="0"/>
              <a:t>социально-досуговой деятельности для людей пожилого возраста и инвалидов, направленная на удовлетворение культурных и познавательных потребностей</a:t>
            </a:r>
            <a:r>
              <a:rPr lang="ru-RU" sz="1800" dirty="0" smtClean="0"/>
              <a:t>.</a:t>
            </a:r>
            <a:endParaRPr lang="ru-RU" sz="1800" dirty="0"/>
          </a:p>
          <a:p>
            <a:pPr marL="0" indent="0">
              <a:buNone/>
            </a:pPr>
            <a:r>
              <a:rPr lang="ru-RU" sz="1800" b="1" dirty="0"/>
              <a:t>Описание: </a:t>
            </a:r>
            <a:endParaRPr lang="ru-RU" sz="1800" b="1" dirty="0" smtClean="0"/>
          </a:p>
          <a:p>
            <a:pPr marL="0" indent="0">
              <a:buNone/>
            </a:pPr>
            <a:r>
              <a:rPr lang="ru-RU" sz="1800" dirty="0" smtClean="0"/>
              <a:t>Мыло</a:t>
            </a:r>
            <a:r>
              <a:rPr lang="ru-RU" sz="1800" dirty="0"/>
              <a:t>, изготовленное своими руками полезнее промышленного. Мыловарение - многогранное и увлекательное хобби. Увлечение имеет прочную практическую основу — мыло всегда пригодится в хозяйстве. Кроме того, кусочек собственноручно изготовленного мыльца станет отличным подарком на любой праздник, а тематическое оформление презента подчеркнет его уникальность. Берегите свое здоровье, пользуйтесь натуральным!</a:t>
            </a:r>
          </a:p>
          <a:p>
            <a:endParaRPr lang="ru-RU" sz="1800" dirty="0" smtClean="0"/>
          </a:p>
          <a:p>
            <a:endParaRPr lang="ru-RU" sz="1800" dirty="0"/>
          </a:p>
          <a:p>
            <a:endParaRPr lang="ru-RU" sz="1800" dirty="0"/>
          </a:p>
          <a:p>
            <a:endParaRPr lang="ru-RU" sz="1800" dirty="0" smtClean="0"/>
          </a:p>
          <a:p>
            <a:endParaRPr lang="ru-RU" sz="1800" dirty="0"/>
          </a:p>
          <a:p>
            <a:endParaRPr lang="ru-RU" sz="1800" dirty="0" smtClean="0"/>
          </a:p>
        </p:txBody>
      </p:sp>
      <p:pic>
        <p:nvPicPr>
          <p:cNvPr id="3074" name="Picture 2" descr="C:\Users\SavinAK\Desktop\мыло.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4455120"/>
            <a:ext cx="2786955" cy="233543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SavinAK\Desktop\мыло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4455120"/>
            <a:ext cx="2736304" cy="2337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471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avinAK\Desktop\IMG_735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2564903"/>
            <a:ext cx="2062942" cy="265950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noAutofit/>
          </a:bodyPr>
          <a:lstStyle/>
          <a:p>
            <a:pPr algn="ctr"/>
            <a:r>
              <a:rPr lang="ru-RU" sz="2800" b="1" u="sng" dirty="0">
                <a:effectLst/>
              </a:rPr>
              <a:t>«</a:t>
            </a:r>
            <a:r>
              <a:rPr lang="ru-RU" sz="2800" b="1" u="sng" dirty="0" err="1">
                <a:effectLst/>
              </a:rPr>
              <a:t>Преображариум</a:t>
            </a:r>
            <a:r>
              <a:rPr lang="ru-RU" sz="2800" b="1" u="sng" dirty="0">
                <a:effectLst/>
              </a:rPr>
              <a:t>»</a:t>
            </a:r>
            <a:endParaRPr lang="ru-RU" sz="2800" dirty="0">
              <a:effectLst/>
            </a:endParaRPr>
          </a:p>
        </p:txBody>
      </p:sp>
      <p:sp>
        <p:nvSpPr>
          <p:cNvPr id="3" name="Объект 2"/>
          <p:cNvSpPr>
            <a:spLocks noGrp="1"/>
          </p:cNvSpPr>
          <p:nvPr>
            <p:ph idx="1"/>
          </p:nvPr>
        </p:nvSpPr>
        <p:spPr>
          <a:xfrm>
            <a:off x="0" y="1052736"/>
            <a:ext cx="9144000" cy="5805264"/>
          </a:xfrm>
        </p:spPr>
        <p:txBody>
          <a:bodyPr>
            <a:noAutofit/>
          </a:bodyPr>
          <a:lstStyle/>
          <a:p>
            <a:pPr marL="0" indent="0">
              <a:buNone/>
            </a:pPr>
            <a:r>
              <a:rPr lang="ru-RU" sz="2000" b="1" u="sng" dirty="0" smtClean="0">
                <a:solidFill>
                  <a:schemeClr val="accent2">
                    <a:lumMod val="50000"/>
                  </a:schemeClr>
                </a:solidFill>
              </a:rPr>
              <a:t>Цель проекта:</a:t>
            </a:r>
          </a:p>
          <a:p>
            <a:pPr>
              <a:buFont typeface="Wingdings" pitchFamily="2" charset="2"/>
              <a:buChar char="Ø"/>
            </a:pPr>
            <a:r>
              <a:rPr lang="ru-RU" sz="1400" b="1" dirty="0" smtClean="0">
                <a:solidFill>
                  <a:schemeClr val="accent2">
                    <a:lumMod val="50000"/>
                  </a:schemeClr>
                </a:solidFill>
              </a:rPr>
              <a:t>социальная </a:t>
            </a:r>
            <a:r>
              <a:rPr lang="ru-RU" sz="1400" b="1" dirty="0">
                <a:solidFill>
                  <a:schemeClr val="accent2">
                    <a:lumMod val="50000"/>
                  </a:schemeClr>
                </a:solidFill>
              </a:rPr>
              <a:t>адаптация несовершеннолетних посредством развития творческих </a:t>
            </a:r>
            <a:r>
              <a:rPr lang="ru-RU" sz="1400" b="1" dirty="0" smtClean="0">
                <a:solidFill>
                  <a:schemeClr val="accent2">
                    <a:lumMod val="50000"/>
                  </a:schemeClr>
                </a:solidFill>
              </a:rPr>
              <a:t>способностей.</a:t>
            </a:r>
          </a:p>
          <a:p>
            <a:pPr marL="0" indent="0">
              <a:buNone/>
            </a:pPr>
            <a:endParaRPr lang="ru-RU" sz="1400" b="1" dirty="0">
              <a:solidFill>
                <a:schemeClr val="accent2">
                  <a:lumMod val="50000"/>
                </a:schemeClr>
              </a:solidFill>
            </a:endParaRPr>
          </a:p>
          <a:p>
            <a:pPr marL="0" indent="0">
              <a:buNone/>
            </a:pPr>
            <a:r>
              <a:rPr lang="ru-RU" sz="2000" b="1" u="sng" dirty="0">
                <a:solidFill>
                  <a:schemeClr val="accent2">
                    <a:lumMod val="50000"/>
                  </a:schemeClr>
                </a:solidFill>
              </a:rPr>
              <a:t>Новизна</a:t>
            </a:r>
            <a:r>
              <a:rPr lang="ru-RU" sz="2000" b="1" dirty="0">
                <a:solidFill>
                  <a:schemeClr val="accent2">
                    <a:lumMod val="50000"/>
                  </a:schemeClr>
                </a:solidFill>
              </a:rPr>
              <a:t> </a:t>
            </a:r>
            <a:r>
              <a:rPr lang="ru-RU" sz="1400" b="1" dirty="0">
                <a:solidFill>
                  <a:schemeClr val="accent2">
                    <a:lumMod val="50000"/>
                  </a:schemeClr>
                </a:solidFill>
              </a:rPr>
              <a:t> заключается в опоре на реабилитацию через </a:t>
            </a:r>
            <a:r>
              <a:rPr lang="ru-RU" sz="1400" b="1" dirty="0" err="1">
                <a:solidFill>
                  <a:schemeClr val="accent2">
                    <a:lumMod val="50000"/>
                  </a:schemeClr>
                </a:solidFill>
              </a:rPr>
              <a:t>арттерапию</a:t>
            </a:r>
            <a:r>
              <a:rPr lang="ru-RU" sz="1400" b="1" dirty="0">
                <a:solidFill>
                  <a:schemeClr val="accent2">
                    <a:lumMod val="50000"/>
                  </a:schemeClr>
                </a:solidFill>
              </a:rPr>
              <a:t> с использованием нетрадиционных технологий и форм театрализованного действия: социальные сказки, интерактивные сказки, «оздоровительные» сказки, «пижамные» сказки. </a:t>
            </a:r>
            <a:endParaRPr lang="ru-RU" sz="1400" b="1" dirty="0" smtClean="0">
              <a:solidFill>
                <a:schemeClr val="accent2">
                  <a:lumMod val="50000"/>
                </a:schemeClr>
              </a:solidFill>
            </a:endParaRPr>
          </a:p>
          <a:p>
            <a:pPr marL="0" indent="0">
              <a:buNone/>
            </a:pPr>
            <a:r>
              <a:rPr lang="ru-RU" sz="1400" b="1" dirty="0" smtClean="0">
                <a:solidFill>
                  <a:schemeClr val="accent2">
                    <a:lumMod val="50000"/>
                  </a:schemeClr>
                </a:solidFill>
              </a:rPr>
              <a:t> </a:t>
            </a:r>
            <a:endParaRPr lang="ru-RU" sz="1400" b="1" dirty="0">
              <a:solidFill>
                <a:schemeClr val="accent2">
                  <a:lumMod val="50000"/>
                </a:schemeClr>
              </a:solidFill>
            </a:endParaRPr>
          </a:p>
          <a:p>
            <a:pPr marL="0" indent="0">
              <a:buNone/>
            </a:pPr>
            <a:r>
              <a:rPr lang="ru-RU" sz="2000" b="1" dirty="0">
                <a:solidFill>
                  <a:schemeClr val="accent2">
                    <a:lumMod val="50000"/>
                  </a:schemeClr>
                </a:solidFill>
              </a:rPr>
              <a:t>Задачи:</a:t>
            </a:r>
          </a:p>
          <a:p>
            <a:pPr lvl="0">
              <a:buFont typeface="Wingdings" pitchFamily="2" charset="2"/>
              <a:buChar char="ü"/>
            </a:pPr>
            <a:r>
              <a:rPr lang="ru-RU" sz="1400" b="1" dirty="0">
                <a:solidFill>
                  <a:schemeClr val="accent2">
                    <a:lumMod val="50000"/>
                  </a:schemeClr>
                </a:solidFill>
              </a:rPr>
              <a:t>Максимально раскрыть творческие способности каждого ребенка.</a:t>
            </a:r>
          </a:p>
          <a:p>
            <a:pPr lvl="0">
              <a:buFont typeface="Wingdings" pitchFamily="2" charset="2"/>
              <a:buChar char="ü"/>
            </a:pPr>
            <a:r>
              <a:rPr lang="ru-RU" sz="1400" b="1" dirty="0">
                <a:solidFill>
                  <a:schemeClr val="accent2">
                    <a:lumMod val="50000"/>
                  </a:schemeClr>
                </a:solidFill>
              </a:rPr>
              <a:t>Развивать коммуникативные качества.</a:t>
            </a:r>
          </a:p>
          <a:p>
            <a:pPr lvl="0">
              <a:buFont typeface="Wingdings" pitchFamily="2" charset="2"/>
              <a:buChar char="ü"/>
            </a:pPr>
            <a:r>
              <a:rPr lang="ru-RU" sz="1400" b="1" dirty="0">
                <a:solidFill>
                  <a:schemeClr val="accent2">
                    <a:lumMod val="50000"/>
                  </a:schemeClr>
                </a:solidFill>
              </a:rPr>
              <a:t>Обогащать эмоциональную сферу.</a:t>
            </a:r>
          </a:p>
          <a:p>
            <a:pPr lvl="0">
              <a:buFont typeface="Wingdings" pitchFamily="2" charset="2"/>
              <a:buChar char="ü"/>
            </a:pPr>
            <a:r>
              <a:rPr lang="ru-RU" sz="1400" b="1" dirty="0">
                <a:solidFill>
                  <a:schemeClr val="accent2">
                    <a:lumMod val="50000"/>
                  </a:schemeClr>
                </a:solidFill>
              </a:rPr>
              <a:t>Расширить кругозор детей, повысить уровень культуры  и воспитания.</a:t>
            </a:r>
          </a:p>
          <a:p>
            <a:pPr lvl="0">
              <a:buFont typeface="Wingdings" pitchFamily="2" charset="2"/>
              <a:buChar char="ü"/>
            </a:pPr>
            <a:r>
              <a:rPr lang="ru-RU" sz="1400" b="1" dirty="0">
                <a:solidFill>
                  <a:schemeClr val="accent2">
                    <a:lumMod val="50000"/>
                  </a:schemeClr>
                </a:solidFill>
              </a:rPr>
              <a:t>Сформировать морально-нравственные ориентиры.</a:t>
            </a:r>
          </a:p>
          <a:p>
            <a:pPr lvl="0">
              <a:buFont typeface="Wingdings" pitchFamily="2" charset="2"/>
              <a:buChar char="ü"/>
            </a:pPr>
            <a:r>
              <a:rPr lang="ru-RU" sz="1400" b="1" dirty="0">
                <a:solidFill>
                  <a:schemeClr val="accent2">
                    <a:lumMod val="50000"/>
                  </a:schemeClr>
                </a:solidFill>
              </a:rPr>
              <a:t>Формировать позитивное мировоззрение</a:t>
            </a:r>
            <a:r>
              <a:rPr lang="ru-RU" sz="1400" b="1" dirty="0" smtClean="0">
                <a:solidFill>
                  <a:schemeClr val="accent2">
                    <a:lumMod val="50000"/>
                  </a:schemeClr>
                </a:solidFill>
              </a:rPr>
              <a:t>.</a:t>
            </a:r>
          </a:p>
          <a:p>
            <a:pPr marL="0" lvl="0" indent="0">
              <a:buNone/>
            </a:pPr>
            <a:endParaRPr lang="ru-RU" sz="1400" b="1" dirty="0">
              <a:solidFill>
                <a:schemeClr val="accent2">
                  <a:lumMod val="50000"/>
                </a:schemeClr>
              </a:solidFill>
            </a:endParaRPr>
          </a:p>
          <a:p>
            <a:pPr marL="0" indent="0">
              <a:buNone/>
            </a:pPr>
            <a:r>
              <a:rPr lang="ru-RU" sz="2000" b="1" u="sng" dirty="0" smtClean="0">
                <a:solidFill>
                  <a:schemeClr val="accent2">
                    <a:lumMod val="50000"/>
                  </a:schemeClr>
                </a:solidFill>
              </a:rPr>
              <a:t>Виды </a:t>
            </a:r>
            <a:r>
              <a:rPr lang="ru-RU" sz="2000" b="1" u="sng" dirty="0">
                <a:solidFill>
                  <a:schemeClr val="accent2">
                    <a:lumMod val="50000"/>
                  </a:schemeClr>
                </a:solidFill>
              </a:rPr>
              <a:t>используемых театров</a:t>
            </a:r>
            <a:r>
              <a:rPr lang="ru-RU" sz="1400" b="1" u="sng" dirty="0">
                <a:solidFill>
                  <a:schemeClr val="accent2">
                    <a:lumMod val="50000"/>
                  </a:schemeClr>
                </a:solidFill>
              </a:rPr>
              <a:t>:</a:t>
            </a:r>
            <a:r>
              <a:rPr lang="ru-RU" sz="1400" b="1" dirty="0">
                <a:solidFill>
                  <a:schemeClr val="accent2">
                    <a:lumMod val="50000"/>
                  </a:schemeClr>
                </a:solidFill>
              </a:rPr>
              <a:t> конусный,  пальчиковый, плоскостной, театр из природного материала, кукольный, театр </a:t>
            </a:r>
            <a:r>
              <a:rPr lang="ru-RU" sz="1400" b="1" dirty="0" smtClean="0">
                <a:solidFill>
                  <a:schemeClr val="accent2">
                    <a:lumMod val="50000"/>
                  </a:schemeClr>
                </a:solidFill>
              </a:rPr>
              <a:t>масок.</a:t>
            </a:r>
            <a:endParaRPr lang="ru-RU" sz="1400" b="1" dirty="0">
              <a:solidFill>
                <a:schemeClr val="accent2">
                  <a:lumMod val="50000"/>
                </a:schemeClr>
              </a:solidFill>
            </a:endParaRPr>
          </a:p>
          <a:p>
            <a:pPr>
              <a:buFont typeface="Wingdings" pitchFamily="2" charset="2"/>
              <a:buChar char="v"/>
            </a:pPr>
            <a:r>
              <a:rPr lang="ru-RU" sz="1400" b="1" dirty="0" smtClean="0">
                <a:solidFill>
                  <a:schemeClr val="accent2">
                    <a:lumMod val="50000"/>
                  </a:schemeClr>
                </a:solidFill>
              </a:rPr>
              <a:t>В работе </a:t>
            </a:r>
            <a:r>
              <a:rPr lang="ru-RU" sz="1400" b="1" dirty="0">
                <a:solidFill>
                  <a:schemeClr val="accent2">
                    <a:lumMod val="50000"/>
                  </a:schemeClr>
                </a:solidFill>
              </a:rPr>
              <a:t>по подготовке </a:t>
            </a:r>
            <a:r>
              <a:rPr lang="ru-RU" sz="1400" b="1" dirty="0" smtClean="0">
                <a:solidFill>
                  <a:schemeClr val="accent2">
                    <a:lumMod val="50000"/>
                  </a:schemeClr>
                </a:solidFill>
              </a:rPr>
              <a:t>сценок вовлечены </a:t>
            </a:r>
            <a:r>
              <a:rPr lang="ru-RU" sz="1400" b="1" dirty="0">
                <a:solidFill>
                  <a:schemeClr val="accent2">
                    <a:lumMod val="50000"/>
                  </a:schemeClr>
                </a:solidFill>
              </a:rPr>
              <a:t>не только наши маленькие артисты, но и </a:t>
            </a:r>
            <a:r>
              <a:rPr lang="ru-RU" sz="1400" b="1" dirty="0" smtClean="0">
                <a:solidFill>
                  <a:schemeClr val="accent2">
                    <a:lumMod val="50000"/>
                  </a:schemeClr>
                </a:solidFill>
              </a:rPr>
              <a:t>сотрудники. </a:t>
            </a:r>
            <a:r>
              <a:rPr lang="ru-RU" sz="1400" b="1" dirty="0">
                <a:solidFill>
                  <a:schemeClr val="accent2">
                    <a:lumMod val="50000"/>
                  </a:schemeClr>
                </a:solidFill>
              </a:rPr>
              <a:t>Такое тесное сотрудничество взрослых и детей создает положительную динамику в решении задач всего </a:t>
            </a:r>
            <a:r>
              <a:rPr lang="ru-RU" sz="1400" b="1" dirty="0" smtClean="0">
                <a:solidFill>
                  <a:schemeClr val="accent2">
                    <a:lumMod val="50000"/>
                  </a:schemeClr>
                </a:solidFill>
              </a:rPr>
              <a:t>проекта, </a:t>
            </a:r>
            <a:r>
              <a:rPr lang="ru-RU" sz="1400" b="1" dirty="0">
                <a:solidFill>
                  <a:schemeClr val="accent2">
                    <a:lumMod val="50000"/>
                  </a:schemeClr>
                </a:solidFill>
              </a:rPr>
              <a:t>так как ребята видят самоотдачу взрослых, их интерес к общему делу и стараются не отставать в демонстрации своих талантов, получают дополнительный стимул к развитию. </a:t>
            </a:r>
            <a:endParaRPr lang="ru-RU" sz="1400" b="1" dirty="0" smtClean="0">
              <a:solidFill>
                <a:schemeClr val="accent2">
                  <a:lumMod val="50000"/>
                </a:schemeClr>
              </a:solidFill>
            </a:endParaRPr>
          </a:p>
          <a:p>
            <a:endParaRPr lang="ru-RU" sz="1400" b="1" dirty="0">
              <a:solidFill>
                <a:schemeClr val="accent2">
                  <a:lumMod val="50000"/>
                </a:schemeClr>
              </a:solidFill>
            </a:endParaRPr>
          </a:p>
          <a:p>
            <a:endParaRPr lang="ru-RU" sz="1400" b="1" dirty="0" smtClean="0">
              <a:solidFill>
                <a:schemeClr val="accent2">
                  <a:lumMod val="50000"/>
                </a:schemeClr>
              </a:solidFill>
            </a:endParaRPr>
          </a:p>
        </p:txBody>
      </p:sp>
    </p:spTree>
    <p:extLst>
      <p:ext uri="{BB962C8B-B14F-4D97-AF65-F5344CB8AC3E}">
        <p14:creationId xmlns:p14="http://schemas.microsoft.com/office/powerpoint/2010/main" val="34197081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avinAK\Desktop\конструктор.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6" y="3721674"/>
            <a:ext cx="4006280" cy="3086789"/>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p:cNvSpPr txBox="1">
            <a:spLocks/>
          </p:cNvSpPr>
          <p:nvPr/>
        </p:nvSpPr>
        <p:spPr>
          <a:xfrm>
            <a:off x="251520" y="217482"/>
            <a:ext cx="8686800" cy="838200"/>
          </a:xfrm>
          <a:prstGeom prst="rect">
            <a:avLst/>
          </a:prstGeom>
        </p:spPr>
        <p:txBody>
          <a:bodyPr vert="horz" anchor="ctr">
            <a:normAutofit fontScale="60000" lnSpcReduction="20000"/>
          </a:bodyPr>
          <a:lst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a:lstStyle>
          <a:p>
            <a:pPr algn="ctr"/>
            <a:r>
              <a:rPr lang="ru-RU" dirty="0" smtClean="0"/>
              <a:t>Социальная Практика</a:t>
            </a:r>
            <a:endParaRPr lang="ru-RU" dirty="0"/>
          </a:p>
          <a:p>
            <a:r>
              <a:rPr lang="ru-RU" dirty="0"/>
              <a:t>с использованием конструкторов различного типа и вида</a:t>
            </a:r>
          </a:p>
        </p:txBody>
      </p:sp>
      <p:sp>
        <p:nvSpPr>
          <p:cNvPr id="3" name="Прямоугольник 2"/>
          <p:cNvSpPr/>
          <p:nvPr/>
        </p:nvSpPr>
        <p:spPr>
          <a:xfrm>
            <a:off x="179512" y="1055682"/>
            <a:ext cx="8758808" cy="2616101"/>
          </a:xfrm>
          <a:prstGeom prst="rect">
            <a:avLst/>
          </a:prstGeom>
        </p:spPr>
        <p:txBody>
          <a:bodyPr wrap="square">
            <a:spAutoFit/>
          </a:bodyPr>
          <a:lstStyle/>
          <a:p>
            <a:r>
              <a:rPr lang="ru-RU" sz="2000" b="1" dirty="0"/>
              <a:t>Конструирование </a:t>
            </a:r>
            <a:r>
              <a:rPr lang="ru-RU" sz="1600" b="1" dirty="0"/>
              <a:t>- практическая деятельность, направленная на получение определенной, заранее задуманной модели, соответствующей её функциональному назначению. Работа с детьми строится, прежде всего, с учетом их возрастных, физических и  интеллектуальных особенностей</a:t>
            </a:r>
            <a:r>
              <a:rPr lang="ru-RU" sz="1600" b="1" dirty="0" smtClean="0"/>
              <a:t>.</a:t>
            </a:r>
          </a:p>
          <a:p>
            <a:endParaRPr lang="ru-RU" sz="1600" b="1" dirty="0"/>
          </a:p>
          <a:p>
            <a:r>
              <a:rPr lang="ru-RU" sz="1600" dirty="0"/>
              <a:t>В работе используются следующие типы конструкторов: </a:t>
            </a:r>
          </a:p>
          <a:p>
            <a:pPr marL="285750" indent="-285750">
              <a:buFont typeface="Wingdings" pitchFamily="2" charset="2"/>
              <a:buChar char="Ø"/>
            </a:pPr>
            <a:r>
              <a:rPr lang="ru-RU" sz="1600" dirty="0" smtClean="0"/>
              <a:t>ЛЕГО </a:t>
            </a:r>
            <a:r>
              <a:rPr lang="ru-RU" sz="1600" dirty="0"/>
              <a:t>(на основе деталей с простым  блочным  соединением);</a:t>
            </a:r>
          </a:p>
          <a:p>
            <a:pPr marL="285750" indent="-285750">
              <a:buFont typeface="Wingdings" pitchFamily="2" charset="2"/>
              <a:buChar char="Ø"/>
            </a:pPr>
            <a:r>
              <a:rPr lang="ru-RU" sz="1600" dirty="0" smtClean="0"/>
              <a:t>МАГНИТНЫЙ </a:t>
            </a:r>
            <a:r>
              <a:rPr lang="ru-RU" sz="1600" dirty="0"/>
              <a:t>КОНСТРУКТОР (детали крепятся друг к другу с помощью мощных </a:t>
            </a:r>
            <a:r>
              <a:rPr lang="ru-RU" sz="1600" dirty="0" err="1"/>
              <a:t>неодимовых</a:t>
            </a:r>
            <a:r>
              <a:rPr lang="ru-RU" sz="1600" dirty="0"/>
              <a:t> магнитов);</a:t>
            </a:r>
          </a:p>
          <a:p>
            <a:pPr marL="285750" indent="-285750">
              <a:buFont typeface="Wingdings" pitchFamily="2" charset="2"/>
              <a:buChar char="Ø"/>
            </a:pPr>
            <a:r>
              <a:rPr lang="ru-RU" sz="1600" dirty="0" smtClean="0"/>
              <a:t>ЭЛЕКТРОННЫЙ </a:t>
            </a:r>
            <a:r>
              <a:rPr lang="ru-RU" sz="1600" dirty="0"/>
              <a:t>КОНСТРУКТОР (на основе деталей микросхем</a:t>
            </a:r>
            <a:r>
              <a:rPr lang="ru-RU" sz="1600" dirty="0" smtClean="0"/>
              <a:t>).</a:t>
            </a:r>
            <a:endParaRPr lang="ru-RU" sz="1600" dirty="0"/>
          </a:p>
        </p:txBody>
      </p:sp>
      <p:sp>
        <p:nvSpPr>
          <p:cNvPr id="6" name="Прямоугольник 5"/>
          <p:cNvSpPr/>
          <p:nvPr/>
        </p:nvSpPr>
        <p:spPr>
          <a:xfrm>
            <a:off x="175289" y="3745869"/>
            <a:ext cx="4896544" cy="2677656"/>
          </a:xfrm>
          <a:prstGeom prst="rect">
            <a:avLst/>
          </a:prstGeom>
        </p:spPr>
        <p:txBody>
          <a:bodyPr wrap="square">
            <a:spAutoFit/>
          </a:bodyPr>
          <a:lstStyle/>
          <a:p>
            <a:pPr algn="just"/>
            <a:r>
              <a:rPr lang="ru-RU" sz="1400" b="1" dirty="0"/>
              <a:t>Занятия проходят в индивидуальной, групповой и коллективной формах и способствуют развитие воображения, логики, пространственного мышления и творческих способностей мелкой моторики; а также знакомят с основами геометрии (форма, положение в пространстве, величина) и законами физики</a:t>
            </a:r>
            <a:r>
              <a:rPr lang="ru-RU" sz="1400" b="1" dirty="0" smtClean="0"/>
              <a:t>.</a:t>
            </a:r>
          </a:p>
          <a:p>
            <a:pPr algn="just"/>
            <a:endParaRPr lang="ru-RU" sz="1400" b="1" dirty="0"/>
          </a:p>
          <a:p>
            <a:pPr algn="just"/>
            <a:r>
              <a:rPr lang="ru-RU" sz="1400" b="1" dirty="0" smtClean="0"/>
              <a:t>По </a:t>
            </a:r>
            <a:r>
              <a:rPr lang="ru-RU" sz="1400" b="1" dirty="0"/>
              <a:t>итогам занятий отмечается положительная динамика, проявляющаяся в обогащении словарного запаса, повышении уровня произвольного внимания, развитии усидчивости, аккуратности, творческого потенциала несовершеннолетних. </a:t>
            </a:r>
          </a:p>
        </p:txBody>
      </p:sp>
    </p:spTree>
    <p:extLst>
      <p:ext uri="{BB962C8B-B14F-4D97-AF65-F5344CB8AC3E}">
        <p14:creationId xmlns:p14="http://schemas.microsoft.com/office/powerpoint/2010/main" val="34934714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0417\Desktop\Логотип.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1000" contrast="-52000"/>
                    </a14:imgEffect>
                  </a14:imgLayer>
                </a14:imgProps>
              </a:ext>
              <a:ext uri="{28A0092B-C50C-407E-A947-70E740481C1C}">
                <a14:useLocalDpi xmlns:a14="http://schemas.microsoft.com/office/drawing/2010/main" val="0"/>
              </a:ext>
            </a:extLst>
          </a:blip>
          <a:srcRect l="38986" t="-565" b="565"/>
          <a:stretch/>
        </p:blipFill>
        <p:spPr bwMode="auto">
          <a:xfrm>
            <a:off x="0" y="-116926"/>
            <a:ext cx="1972905" cy="318572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23528" y="188640"/>
            <a:ext cx="8686800" cy="838200"/>
          </a:xfrm>
        </p:spPr>
        <p:txBody>
          <a:bodyPr>
            <a:normAutofit/>
          </a:bodyPr>
          <a:lstStyle/>
          <a:p>
            <a:pPr algn="ctr"/>
            <a:r>
              <a:rPr lang="ru-RU" dirty="0" smtClean="0"/>
              <a:t>«правополушарное рисование»</a:t>
            </a:r>
            <a:endParaRPr lang="ru-RU" dirty="0"/>
          </a:p>
        </p:txBody>
      </p:sp>
      <p:sp>
        <p:nvSpPr>
          <p:cNvPr id="5" name="Прямоугольник 4"/>
          <p:cNvSpPr/>
          <p:nvPr/>
        </p:nvSpPr>
        <p:spPr>
          <a:xfrm>
            <a:off x="-28418" y="1308744"/>
            <a:ext cx="6459848" cy="2369880"/>
          </a:xfrm>
          <a:prstGeom prst="rect">
            <a:avLst/>
          </a:prstGeom>
        </p:spPr>
        <p:txBody>
          <a:bodyPr wrap="square">
            <a:spAutoFit/>
          </a:bodyPr>
          <a:lstStyle/>
          <a:p>
            <a:pPr algn="just"/>
            <a:r>
              <a:rPr lang="ru-RU" sz="2000" b="1" dirty="0">
                <a:solidFill>
                  <a:schemeClr val="accent2">
                    <a:lumMod val="50000"/>
                  </a:schemeClr>
                </a:solidFill>
              </a:rPr>
              <a:t>Методика</a:t>
            </a:r>
            <a:r>
              <a:rPr lang="ru-RU" sz="1600" b="1" dirty="0">
                <a:solidFill>
                  <a:schemeClr val="accent2">
                    <a:lumMod val="50000"/>
                  </a:schemeClr>
                </a:solidFill>
              </a:rPr>
              <a:t> правополушарного рисования помогает бороться со стрессами, накопившимися проблемами, душевными переживаниями; поверить в свой успех, свои силы и возможности, стерев мнение о себе «я не способен, не могу». Все эти процессы происходят за счет временного подавления левого полушария и ребенок, не обращая внимания на логику, переносит на бумагу свое видение мира. Дети рисуют так, как чувствуют, не задумываясь, как  нужно рисовать правильно. Отключение логики и рациональной оценки являются результатом такого интуитивного метода творчества.</a:t>
            </a:r>
          </a:p>
        </p:txBody>
      </p:sp>
      <p:pic>
        <p:nvPicPr>
          <p:cNvPr id="6146" name="Picture 2" descr="C:\Users\SavinAK\Desktop\m2wUYOetFK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9848" y="3086799"/>
            <a:ext cx="2668704" cy="186909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SavinAK\Desktop\ikC1bAKgUk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59848" y="4987534"/>
            <a:ext cx="2668704" cy="1828237"/>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SavinAK\Desktop\It1hF2yfPFQ.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67674" y="1132984"/>
            <a:ext cx="2660878" cy="186396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9086" y="3789040"/>
            <a:ext cx="6352344" cy="2862322"/>
          </a:xfrm>
          <a:prstGeom prst="rect">
            <a:avLst/>
          </a:prstGeom>
        </p:spPr>
        <p:txBody>
          <a:bodyPr wrap="square">
            <a:spAutoFit/>
          </a:bodyPr>
          <a:lstStyle/>
          <a:p>
            <a:r>
              <a:rPr lang="ru-RU" sz="2000" b="1" dirty="0" smtClean="0">
                <a:solidFill>
                  <a:schemeClr val="accent3">
                    <a:lumMod val="50000"/>
                  </a:schemeClr>
                </a:solidFill>
              </a:rPr>
              <a:t>Достижения:</a:t>
            </a:r>
          </a:p>
          <a:p>
            <a:r>
              <a:rPr lang="ru-RU" sz="1600" b="1" dirty="0" smtClean="0">
                <a:solidFill>
                  <a:schemeClr val="accent3">
                    <a:lumMod val="50000"/>
                  </a:schemeClr>
                </a:solidFill>
              </a:rPr>
              <a:t>Все воспитанники </a:t>
            </a:r>
            <a:r>
              <a:rPr lang="ru-RU" sz="1600" b="1" dirty="0">
                <a:solidFill>
                  <a:schemeClr val="accent3">
                    <a:lumMod val="50000"/>
                  </a:schemeClr>
                </a:solidFill>
              </a:rPr>
              <a:t>имеют положительную динамику развития. Повысился интерес к экспериментированию в творческой работе, проявляется более эмоциональное и самостоятельное отношение на занятиях, желание делиться своими чувствами и переживаниями. Этот метод выполняет мощную психологическую и терапевтическую функцию. Дети  стали более спокойными, дружелюбными, гармоничными, уравновешенными, коммуникабельными, легче преодолевают стрессовые ситуации. А производительность мозга увеличивается в 5 раз, что повышает также эффективность занятий в школе. </a:t>
            </a:r>
          </a:p>
        </p:txBody>
      </p:sp>
    </p:spTree>
    <p:extLst>
      <p:ext uri="{BB962C8B-B14F-4D97-AF65-F5344CB8AC3E}">
        <p14:creationId xmlns:p14="http://schemas.microsoft.com/office/powerpoint/2010/main" val="38320254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2983</TotalTime>
  <Words>8876</Words>
  <Application>Microsoft Office PowerPoint</Application>
  <PresentationFormat>Экран (4:3)</PresentationFormat>
  <Paragraphs>734</Paragraphs>
  <Slides>55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Трек</vt:lpstr>
      <vt:lpstr>Каталог лучших социальных практик  министерства социального развития московской области</vt:lpstr>
      <vt:lpstr>«ИППОТЕРАПИЯ»</vt:lpstr>
      <vt:lpstr>«Особый путь к общению»</vt:lpstr>
      <vt:lpstr>использование видов спорта в реабилитации детей-инвалидов (теннис на колясках, горные лыжи, сноуборд, бочча, новус)</vt:lpstr>
      <vt:lpstr> «Нейрографика для пожилых»</vt:lpstr>
      <vt:lpstr>«Изготовление мыла своими руками»</vt:lpstr>
      <vt:lpstr>«Преображариум»</vt:lpstr>
      <vt:lpstr>Презентация PowerPoint</vt:lpstr>
      <vt:lpstr>«правополушарное рисование»</vt:lpstr>
      <vt:lpstr>«Игры народов мира»</vt:lpstr>
      <vt:lpstr>«Макатон»</vt:lpstr>
      <vt:lpstr>«Путевка в жизнь»</vt:lpstr>
      <vt:lpstr>«Вязаная игрушка Амигуруми – лучший подарок детям»</vt:lpstr>
      <vt:lpstr>«Сухое  валяние из шерсти»</vt:lpstr>
      <vt:lpstr>«Хатха-йога»</vt:lpstr>
      <vt:lpstr>«Рисуем светом»</vt:lpstr>
      <vt:lpstr>«Здоровье на ладошке»</vt:lpstr>
      <vt:lpstr>«Мозартика»</vt:lpstr>
      <vt:lpstr>«СЕМЕЙНЫЙ КОНДИТЕР. ШАГ ЗА ШАГОМ К НОВОЙ ПРОФЕССИИ» </vt:lpstr>
      <vt:lpstr>«арт спрей»</vt:lpstr>
      <vt:lpstr>Интернет - сайт «ОТ СЕРДЦА К СЕРДЦУ» </vt:lpstr>
      <vt:lpstr>«СМЕШАРИК» </vt:lpstr>
      <vt:lpstr>«обучение пилотированию БПЛА»</vt:lpstr>
      <vt:lpstr>«Очень жизненный путь»</vt:lpstr>
      <vt:lpstr>«Очумелые идеи - #УмелыйФристайл»</vt:lpstr>
      <vt:lpstr>«БОС – терапиЯ» </vt:lpstr>
      <vt:lpstr>«Экзоскелет»</vt:lpstr>
      <vt:lpstr>«Исследовательская работа» </vt:lpstr>
      <vt:lpstr>«кинетический песок»</vt:lpstr>
      <vt:lpstr>«Красота рукоделия – топиарий»</vt:lpstr>
      <vt:lpstr>НАРОДНОЕ ТВОРЧЕСТВО  КАК ИННОВАЦИОННЫЙ МЕТОД ПО СОХРАННОСТИ, КОРРЕКЦИИ И ПРОФИЛАКТИКЕ ПСИХИЧЕСКОГО ЗДОРОВЬЯ пожилых людей </vt:lpstr>
      <vt:lpstr>«Социально-психолого- педагогическая реабилитация детей через практическую игру» </vt:lpstr>
      <vt:lpstr>«Солнечная планета» </vt:lpstr>
      <vt:lpstr>«Поверь в  Мечту»</vt:lpstr>
      <vt:lpstr>«Биржа труда» </vt:lpstr>
      <vt:lpstr>«ПИЛАТЕС ДЛЯ ПОЖИЛЫХ»</vt:lpstr>
      <vt:lpstr>«Оказание социальных услуг населению посредством  IT-технологий»</vt:lpstr>
      <vt:lpstr>«BRIDGE»</vt:lpstr>
      <vt:lpstr>«Здоровье»</vt:lpstr>
      <vt:lpstr>«Кухня»</vt:lpstr>
      <vt:lpstr>детская медиастудия «Объектив»</vt:lpstr>
      <vt:lpstr>«Безграничные возможности войлока»</vt:lpstr>
      <vt:lpstr>«Система межведомственного взаимодействия по профориентации инвалидов  и создание модели «Корпоративное добровольчество» </vt:lpstr>
      <vt:lpstr>изготовления чайной розы из фоамирана</vt:lpstr>
      <vt:lpstr>«Мобильный центр социальных услуг»  («МЦСУ»)</vt:lpstr>
      <vt:lpstr>  «БИЛОТЕРАПИЯ»</vt:lpstr>
      <vt:lpstr>«мультипликация руками ребенка»</vt:lpstr>
      <vt:lpstr>«Империя ремесел»</vt:lpstr>
      <vt:lpstr>«КУКлы ОБЕРЕГи»</vt:lpstr>
      <vt:lpstr>«работы из круп и семян»</vt:lpstr>
      <vt:lpstr>РАЗВИВАЙТЕСЬ ВМЕСТЕ С НАМИ</vt:lpstr>
      <vt:lpstr>Телефонный справочник</vt:lpstr>
      <vt:lpstr>Телефонный справочник</vt:lpstr>
      <vt:lpstr>Телефонный справочник</vt:lpstr>
      <vt:lpstr>Телефонный справочник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Обеспе</dc:title>
  <dc:creator>Савин Артём Константинович</dc:creator>
  <cp:lastModifiedBy>Колесников Кирилл Михайлович</cp:lastModifiedBy>
  <cp:revision>260</cp:revision>
  <cp:lastPrinted>2018-07-11T12:49:54Z</cp:lastPrinted>
  <dcterms:created xsi:type="dcterms:W3CDTF">2017-11-28T06:18:57Z</dcterms:created>
  <dcterms:modified xsi:type="dcterms:W3CDTF">2018-07-18T14:57:06Z</dcterms:modified>
</cp:coreProperties>
</file>